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Lst>
  <p:notesMasterIdLst>
    <p:notesMasterId r:id="rId21"/>
  </p:notesMasterIdLst>
  <p:sldIdLst>
    <p:sldId id="2134807088" r:id="rId6"/>
    <p:sldId id="2134807079" r:id="rId7"/>
    <p:sldId id="2134807057" r:id="rId8"/>
    <p:sldId id="258" r:id="rId9"/>
    <p:sldId id="2134807081" r:id="rId10"/>
    <p:sldId id="2134805584" r:id="rId11"/>
    <p:sldId id="2134805583" r:id="rId12"/>
    <p:sldId id="2134805588" r:id="rId13"/>
    <p:sldId id="2134805587" r:id="rId14"/>
    <p:sldId id="2134805608" r:id="rId15"/>
    <p:sldId id="2134805607" r:id="rId16"/>
    <p:sldId id="2134805603" r:id="rId17"/>
    <p:sldId id="2134805596" r:id="rId18"/>
    <p:sldId id="2134807095" r:id="rId19"/>
    <p:sldId id="21348070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ttala, Juha" initials="MJ" lastIdx="1" clrIdx="0">
    <p:extLst>
      <p:ext uri="{19B8F6BF-5375-455C-9EA6-DF929625EA0E}">
        <p15:presenceInfo xmlns:p15="http://schemas.microsoft.com/office/powerpoint/2012/main" userId="S::juha.mettala@storaenso.com::ec698466-165c-4c55-913d-88094194bfed" providerId="AD"/>
      </p:ext>
    </p:extLst>
  </p:cmAuthor>
  <p:cmAuthor id="2" name="Kvedaravicius, Gintaras" initials="KG" lastIdx="4" clrIdx="1">
    <p:extLst>
      <p:ext uri="{19B8F6BF-5375-455C-9EA6-DF929625EA0E}">
        <p15:presenceInfo xmlns:p15="http://schemas.microsoft.com/office/powerpoint/2012/main" userId="S::gintaras.kvedaravicius@storaenso.com::4e7ac663-2eba-4067-804b-63993797a8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9E9"/>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AFE118-83C3-4F37-A2BC-7B3B37BCC08D}" v="3" dt="2021-11-22T15:41:42.780"/>
    <p1510:client id="{BFC6C03A-33BC-41DB-8A1D-C904249A000A}" v="21" dt="2021-11-21T17:03:14.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4660"/>
  </p:normalViewPr>
  <p:slideViewPr>
    <p:cSldViewPr snapToGrid="0" showGuides="1">
      <p:cViewPr varScale="1">
        <p:scale>
          <a:sx n="101" d="100"/>
          <a:sy n="101" d="100"/>
        </p:scale>
        <p:origin x="804" y="114"/>
      </p:cViewPr>
      <p:guideLst>
        <p:guide orient="horz" pos="2160"/>
        <p:guide pos="3840"/>
      </p:guideLst>
    </p:cSldViewPr>
  </p:slideViewPr>
  <p:notesTextViewPr>
    <p:cViewPr>
      <p:scale>
        <a:sx n="1" d="1"/>
        <a:sy n="1" d="1"/>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8458F-3B78-4E0A-A29C-20CF37A19C16}"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6F8A1-D948-48EB-A672-6A54DA868F25}" type="slidenum">
              <a:rPr lang="en-US" smtClean="0"/>
              <a:t>‹#›</a:t>
            </a:fld>
            <a:endParaRPr lang="en-US"/>
          </a:p>
        </p:txBody>
      </p:sp>
    </p:spTree>
    <p:extLst>
      <p:ext uri="{BB962C8B-B14F-4D97-AF65-F5344CB8AC3E}">
        <p14:creationId xmlns:p14="http://schemas.microsoft.com/office/powerpoint/2010/main" val="186104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1</a:t>
            </a:fld>
            <a:endParaRPr lang="en-US" dirty="0"/>
          </a:p>
        </p:txBody>
      </p:sp>
    </p:spTree>
    <p:extLst>
      <p:ext uri="{BB962C8B-B14F-4D97-AF65-F5344CB8AC3E}">
        <p14:creationId xmlns:p14="http://schemas.microsoft.com/office/powerpoint/2010/main" val="254041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10</a:t>
            </a:fld>
            <a:endParaRPr lang="en-US" dirty="0"/>
          </a:p>
        </p:txBody>
      </p:sp>
    </p:spTree>
    <p:extLst>
      <p:ext uri="{BB962C8B-B14F-4D97-AF65-F5344CB8AC3E}">
        <p14:creationId xmlns:p14="http://schemas.microsoft.com/office/powerpoint/2010/main" val="253032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11</a:t>
            </a:fld>
            <a:endParaRPr lang="en-US" dirty="0"/>
          </a:p>
        </p:txBody>
      </p:sp>
    </p:spTree>
    <p:extLst>
      <p:ext uri="{BB962C8B-B14F-4D97-AF65-F5344CB8AC3E}">
        <p14:creationId xmlns:p14="http://schemas.microsoft.com/office/powerpoint/2010/main" val="180929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12</a:t>
            </a:fld>
            <a:endParaRPr lang="en-US" dirty="0"/>
          </a:p>
        </p:txBody>
      </p:sp>
    </p:spTree>
    <p:extLst>
      <p:ext uri="{BB962C8B-B14F-4D97-AF65-F5344CB8AC3E}">
        <p14:creationId xmlns:p14="http://schemas.microsoft.com/office/powerpoint/2010/main" val="3850071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13</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15</a:t>
            </a:fld>
            <a:endParaRPr lang="en-US" dirty="0"/>
          </a:p>
        </p:txBody>
      </p:sp>
    </p:spTree>
    <p:extLst>
      <p:ext uri="{BB962C8B-B14F-4D97-AF65-F5344CB8AC3E}">
        <p14:creationId xmlns:p14="http://schemas.microsoft.com/office/powerpoint/2010/main" val="390141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2</a:t>
            </a:fld>
            <a:endParaRPr lang="en-US" dirty="0"/>
          </a:p>
        </p:txBody>
      </p:sp>
    </p:spTree>
    <p:extLst>
      <p:ext uri="{BB962C8B-B14F-4D97-AF65-F5344CB8AC3E}">
        <p14:creationId xmlns:p14="http://schemas.microsoft.com/office/powerpoint/2010/main" val="186198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3</a:t>
            </a:fld>
            <a:endParaRPr lang="en-US" dirty="0"/>
          </a:p>
        </p:txBody>
      </p:sp>
    </p:spTree>
    <p:extLst>
      <p:ext uri="{BB962C8B-B14F-4D97-AF65-F5344CB8AC3E}">
        <p14:creationId xmlns:p14="http://schemas.microsoft.com/office/powerpoint/2010/main" val="368435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4</a:t>
            </a:fld>
            <a:endParaRPr lang="en-US" dirty="0"/>
          </a:p>
        </p:txBody>
      </p:sp>
    </p:spTree>
    <p:extLst>
      <p:ext uri="{BB962C8B-B14F-4D97-AF65-F5344CB8AC3E}">
        <p14:creationId xmlns:p14="http://schemas.microsoft.com/office/powerpoint/2010/main" val="30704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35A51-2FDE-4F4A-A2D6-F279ACC9F7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43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6</a:t>
            </a:fld>
            <a:endParaRPr lang="en-US" dirty="0"/>
          </a:p>
        </p:txBody>
      </p:sp>
    </p:spTree>
    <p:extLst>
      <p:ext uri="{BB962C8B-B14F-4D97-AF65-F5344CB8AC3E}">
        <p14:creationId xmlns:p14="http://schemas.microsoft.com/office/powerpoint/2010/main" val="134188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7</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8</a:t>
            </a:fld>
            <a:endParaRPr lang="en-US" dirty="0"/>
          </a:p>
        </p:txBody>
      </p:sp>
    </p:spTree>
    <p:extLst>
      <p:ext uri="{BB962C8B-B14F-4D97-AF65-F5344CB8AC3E}">
        <p14:creationId xmlns:p14="http://schemas.microsoft.com/office/powerpoint/2010/main" val="387555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9</a:t>
            </a:fld>
            <a:endParaRPr lang="en-US" dirty="0"/>
          </a:p>
        </p:txBody>
      </p:sp>
    </p:spTree>
    <p:extLst>
      <p:ext uri="{BB962C8B-B14F-4D97-AF65-F5344CB8AC3E}">
        <p14:creationId xmlns:p14="http://schemas.microsoft.com/office/powerpoint/2010/main" val="1689433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5"/>
          <p:cNvSpPr>
            <a:spLocks/>
          </p:cNvSpPr>
          <p:nvPr userDrawn="1"/>
        </p:nvSpPr>
        <p:spPr bwMode="auto">
          <a:xfrm>
            <a:off x="-3088" y="667460"/>
            <a:ext cx="8782703" cy="5642845"/>
          </a:xfrm>
          <a:custGeom>
            <a:avLst/>
            <a:gdLst>
              <a:gd name="T0" fmla="*/ 1874 w 2069"/>
              <a:gd name="T1" fmla="*/ 0 h 1329"/>
              <a:gd name="T2" fmla="*/ 0 w 2069"/>
              <a:gd name="T3" fmla="*/ 270 h 1329"/>
              <a:gd name="T4" fmla="*/ 0 w 2069"/>
              <a:gd name="T5" fmla="*/ 1329 h 1329"/>
              <a:gd name="T6" fmla="*/ 1875 w 2069"/>
              <a:gd name="T7" fmla="*/ 1028 h 1329"/>
              <a:gd name="T8" fmla="*/ 2069 w 2069"/>
              <a:gd name="T9" fmla="*/ 1027 h 1329"/>
              <a:gd name="T10" fmla="*/ 2069 w 2069"/>
              <a:gd name="T11" fmla="*/ 0 h 1329"/>
              <a:gd name="T12" fmla="*/ 1874 w 2069"/>
              <a:gd name="T13" fmla="*/ 0 h 1329"/>
            </a:gdLst>
            <a:ahLst/>
            <a:cxnLst>
              <a:cxn ang="0">
                <a:pos x="T0" y="T1"/>
              </a:cxn>
              <a:cxn ang="0">
                <a:pos x="T2" y="T3"/>
              </a:cxn>
              <a:cxn ang="0">
                <a:pos x="T4" y="T5"/>
              </a:cxn>
              <a:cxn ang="0">
                <a:pos x="T6" y="T7"/>
              </a:cxn>
              <a:cxn ang="0">
                <a:pos x="T8" y="T9"/>
              </a:cxn>
              <a:cxn ang="0">
                <a:pos x="T10" y="T11"/>
              </a:cxn>
              <a:cxn ang="0">
                <a:pos x="T12" y="T13"/>
              </a:cxn>
            </a:cxnLst>
            <a:rect l="0" t="0" r="r" b="b"/>
            <a:pathLst>
              <a:path w="2069" h="1329">
                <a:moveTo>
                  <a:pt x="1874" y="0"/>
                </a:moveTo>
                <a:cubicBezTo>
                  <a:pt x="1853" y="0"/>
                  <a:pt x="1090" y="1"/>
                  <a:pt x="0" y="270"/>
                </a:cubicBezTo>
                <a:cubicBezTo>
                  <a:pt x="0" y="1329"/>
                  <a:pt x="0" y="1329"/>
                  <a:pt x="0" y="1329"/>
                </a:cubicBezTo>
                <a:cubicBezTo>
                  <a:pt x="644" y="1143"/>
                  <a:pt x="1294" y="1029"/>
                  <a:pt x="1875" y="1028"/>
                </a:cubicBezTo>
                <a:cubicBezTo>
                  <a:pt x="2069" y="1027"/>
                  <a:pt x="2069" y="1027"/>
                  <a:pt x="2069" y="1027"/>
                </a:cubicBezTo>
                <a:cubicBezTo>
                  <a:pt x="2069" y="0"/>
                  <a:pt x="2069" y="0"/>
                  <a:pt x="2069" y="0"/>
                </a:cubicBezTo>
                <a:lnTo>
                  <a:pt x="187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7"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99666907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79953600"/>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667057484"/>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48000" y="657225"/>
            <a:ext cx="8337600" cy="2159646"/>
          </a:xfrm>
        </p:spPr>
        <p:txBody>
          <a:bodyPr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48000" y="2940109"/>
            <a:ext cx="429120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355652874"/>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w Imag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0439400" cy="6858000"/>
          </a:xfrm>
          <a:custGeom>
            <a:avLst/>
            <a:gdLst>
              <a:gd name="connsiteX0" fmla="*/ 0 w 10439400"/>
              <a:gd name="connsiteY0" fmla="*/ 0 h 6858000"/>
              <a:gd name="connsiteX1" fmla="*/ 10439400 w 10439400"/>
              <a:gd name="connsiteY1" fmla="*/ 0 h 6858000"/>
              <a:gd name="connsiteX2" fmla="*/ 10439400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6858000">
                <a:moveTo>
                  <a:pt x="0" y="0"/>
                </a:moveTo>
                <a:lnTo>
                  <a:pt x="10439400" y="0"/>
                </a:lnTo>
                <a:cubicBezTo>
                  <a:pt x="10118557" y="2409754"/>
                  <a:pt x="9495207" y="4627001"/>
                  <a:pt x="8486847" y="6858000"/>
                </a:cubicBezTo>
                <a:lnTo>
                  <a:pt x="0" y="6858000"/>
                </a:lnTo>
                <a:lnTo>
                  <a:pt x="0" y="0"/>
                </a:lnTo>
                <a:close/>
              </a:path>
            </a:pathLst>
          </a:custGeom>
          <a:solidFill>
            <a:schemeClr val="bg1">
              <a:lumMod val="95000"/>
            </a:schemeClr>
          </a:solidFill>
        </p:spPr>
        <p:txBody>
          <a:bodyPr anchor="ctr" anchorCtr="0"/>
          <a:lstStyle>
            <a:lvl1pPr marL="0" indent="0" algn="ctr">
              <a:buFontTx/>
              <a:buNone/>
              <a:defRPr/>
            </a:lvl1pPr>
          </a:lstStyle>
          <a:p>
            <a:endParaRPr lang="en-US" dirty="0"/>
          </a:p>
        </p:txBody>
      </p:sp>
      <p:sp>
        <p:nvSpPr>
          <p:cNvPr id="2" name="Title 1"/>
          <p:cNvSpPr>
            <a:spLocks noGrp="1"/>
          </p:cNvSpPr>
          <p:nvPr>
            <p:ph type="title"/>
          </p:nvPr>
        </p:nvSpPr>
        <p:spPr>
          <a:xfrm>
            <a:off x="648000" y="657225"/>
            <a:ext cx="8337600" cy="2159646"/>
          </a:xfrm>
        </p:spPr>
        <p:txBody>
          <a:bodyPr anchor="b">
            <a:noAutofit/>
          </a:bodyPr>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
        <p:nvSpPr>
          <p:cNvPr id="16" name="Text Placeholder 2"/>
          <p:cNvSpPr>
            <a:spLocks noGrp="1"/>
          </p:cNvSpPr>
          <p:nvPr>
            <p:ph type="body" idx="14"/>
          </p:nvPr>
        </p:nvSpPr>
        <p:spPr>
          <a:xfrm>
            <a:off x="648000" y="2941200"/>
            <a:ext cx="428976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84867939"/>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One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7999"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192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410951000"/>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One Imag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48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192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4" name="Text Placeholder 13"/>
          <p:cNvSpPr>
            <a:spLocks noGrp="1"/>
          </p:cNvSpPr>
          <p:nvPr>
            <p:ph type="body" sz="quarter" idx="14" hasCustomPrompt="1"/>
          </p:nvPr>
        </p:nvSpPr>
        <p:spPr>
          <a:xfrm>
            <a:off x="648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290311476"/>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One Wid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85809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4802188" y="1800000"/>
            <a:ext cx="6681787"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4802188" y="5788525"/>
            <a:ext cx="6681787"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520091551"/>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and On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3" name="Content Placeholder 2"/>
          <p:cNvSpPr>
            <a:spLocks noGrp="1"/>
          </p:cNvSpPr>
          <p:nvPr>
            <p:ph sz="half" idx="15"/>
          </p:nvPr>
        </p:nvSpPr>
        <p:spPr>
          <a:xfrm>
            <a:off x="3341469"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0"/>
          <p:cNvSpPr>
            <a:spLocks noGrp="1"/>
          </p:cNvSpPr>
          <p:nvPr>
            <p:ph type="pic" sz="quarter" idx="16"/>
          </p:nvPr>
        </p:nvSpPr>
        <p:spPr>
          <a:xfrm>
            <a:off x="6102417" y="1800000"/>
            <a:ext cx="5384756" cy="3960000"/>
          </a:xfrm>
          <a:solidFill>
            <a:schemeClr val="bg1">
              <a:lumMod val="95000"/>
            </a:schemeClr>
          </a:solidFill>
        </p:spPr>
        <p:txBody>
          <a:bodyPr anchor="ctr" anchorCtr="0"/>
          <a:lstStyle>
            <a:lvl1pPr marL="0" indent="0" algn="ctr">
              <a:buFontTx/>
              <a:buNone/>
              <a:defRPr b="1"/>
            </a:lvl1pPr>
          </a:lstStyle>
          <a:p>
            <a:endParaRPr lang="en-US"/>
          </a:p>
        </p:txBody>
      </p:sp>
      <p:sp>
        <p:nvSpPr>
          <p:cNvPr id="16" name="Text Placeholder 13"/>
          <p:cNvSpPr>
            <a:spLocks noGrp="1"/>
          </p:cNvSpPr>
          <p:nvPr>
            <p:ph type="body" sz="quarter" idx="17" hasCustomPrompt="1"/>
          </p:nvPr>
        </p:nvSpPr>
        <p:spPr>
          <a:xfrm>
            <a:off x="6102416" y="5792813"/>
            <a:ext cx="5384756"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258882955"/>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1800000"/>
            <a:ext cx="10835975"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4526" y="5788525"/>
            <a:ext cx="1083945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230902780"/>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1"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8000" y="5788525"/>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
        <p:nvSpPr>
          <p:cNvPr id="13" name="Picture Placeholder 10"/>
          <p:cNvSpPr>
            <a:spLocks noGrp="1"/>
          </p:cNvSpPr>
          <p:nvPr>
            <p:ph type="pic" sz="quarter" idx="15"/>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5" name="Text Placeholder 13"/>
          <p:cNvSpPr>
            <a:spLocks noGrp="1"/>
          </p:cNvSpPr>
          <p:nvPr>
            <p:ph type="body" sz="quarter" idx="16" hasCustomPrompt="1"/>
          </p:nvPr>
        </p:nvSpPr>
        <p:spPr>
          <a:xfrm>
            <a:off x="6192000" y="5786797"/>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52171559"/>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oman with Bike">
    <p:spTree>
      <p:nvGrpSpPr>
        <p:cNvPr id="1" name=""/>
        <p:cNvGrpSpPr/>
        <p:nvPr/>
      </p:nvGrpSpPr>
      <p:grpSpPr>
        <a:xfrm>
          <a:off x="0" y="0"/>
          <a:ext cx="0" cy="0"/>
          <a:chOff x="0" y="0"/>
          <a:chExt cx="0" cy="0"/>
        </a:xfrm>
      </p:grpSpPr>
      <p:sp>
        <p:nvSpPr>
          <p:cNvPr id="9"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b="21"/>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0"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530671392"/>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2295412"/>
            <a:ext cx="5292000" cy="3669383"/>
          </a:xfrm>
          <a:solidFill>
            <a:schemeClr val="bg1">
              <a:lumMod val="95000"/>
            </a:schemeClr>
          </a:solidFill>
        </p:spPr>
        <p:txBody>
          <a:bodyPr anchor="ctr" anchorCtr="0"/>
          <a:lstStyle>
            <a:lvl1pPr marL="0" indent="0" algn="ctr">
              <a:buFontTx/>
              <a:buNone/>
              <a:defRPr b="1"/>
            </a:lvl1pPr>
          </a:lstStyle>
          <a:p>
            <a:endParaRPr lang="en-US"/>
          </a:p>
        </p:txBody>
      </p:sp>
      <p:sp>
        <p:nvSpPr>
          <p:cNvPr id="13" name="Picture Placeholder 10"/>
          <p:cNvSpPr>
            <a:spLocks noGrp="1"/>
          </p:cNvSpPr>
          <p:nvPr>
            <p:ph type="pic" sz="quarter" idx="15"/>
          </p:nvPr>
        </p:nvSpPr>
        <p:spPr>
          <a:xfrm>
            <a:off x="6131247" y="2296800"/>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2" name="Picture Placeholder 10"/>
          <p:cNvSpPr>
            <a:spLocks noGrp="1"/>
          </p:cNvSpPr>
          <p:nvPr>
            <p:ph type="pic" sz="quarter" idx="17"/>
          </p:nvPr>
        </p:nvSpPr>
        <p:spPr>
          <a:xfrm>
            <a:off x="8903235" y="2295412"/>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6" name="Picture Placeholder 10"/>
          <p:cNvSpPr>
            <a:spLocks noGrp="1"/>
          </p:cNvSpPr>
          <p:nvPr>
            <p:ph type="pic" sz="quarter" idx="18"/>
          </p:nvPr>
        </p:nvSpPr>
        <p:spPr>
          <a:xfrm>
            <a:off x="6131247" y="3855749"/>
            <a:ext cx="5352728" cy="2109045"/>
          </a:xfrm>
          <a:solidFill>
            <a:schemeClr val="bg1">
              <a:lumMod val="95000"/>
            </a:schemeClr>
          </a:solidFill>
        </p:spPr>
        <p:txBody>
          <a:bodyPr anchor="ctr" anchorCtr="0"/>
          <a:lstStyle>
            <a:lvl1pPr marL="0" indent="0" algn="ctr">
              <a:buFontTx/>
              <a:buNone/>
              <a:defRPr b="1"/>
            </a:lvl1pPr>
          </a:lstStyle>
          <a:p>
            <a:endParaRPr lang="en-US"/>
          </a:p>
        </p:txBody>
      </p:sp>
    </p:spTree>
    <p:extLst>
      <p:ext uri="{BB962C8B-B14F-4D97-AF65-F5344CB8AC3E}">
        <p14:creationId xmlns:p14="http://schemas.microsoft.com/office/powerpoint/2010/main" val="4063502021"/>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Date Author Title</a:t>
            </a:r>
          </a:p>
        </p:txBody>
      </p:sp>
      <p:sp>
        <p:nvSpPr>
          <p:cNvPr id="3" name="Footer Placeholder 2"/>
          <p:cNvSpPr>
            <a:spLocks noGrp="1"/>
          </p:cNvSpPr>
          <p:nvPr>
            <p:ph type="ftr" sz="quarter" idx="11"/>
          </p:nvPr>
        </p:nvSpPr>
        <p:spPr/>
        <p:txBody>
          <a:bodyPr/>
          <a:lstStyle/>
          <a:p>
            <a:r>
              <a:rPr lang="en-US" dirty="0"/>
              <a:t>INTERNAL</a:t>
            </a:r>
          </a:p>
        </p:txBody>
      </p:sp>
      <p:sp>
        <p:nvSpPr>
          <p:cNvPr id="4" name="Slide Number Placeholder 3"/>
          <p:cNvSpPr>
            <a:spLocks noGrp="1"/>
          </p:cNvSpPr>
          <p:nvPr>
            <p:ph type="sldNum" sz="quarter" idx="12"/>
          </p:nvPr>
        </p:nvSpPr>
        <p:spPr/>
        <p:txBody>
          <a:bodyPr/>
          <a:lstStyle/>
          <a:p>
            <a:fld id="{B8323A3C-F378-4ECE-A09C-8538A7196462}" type="slidenum">
              <a:rPr lang="en-US" smtClean="0"/>
              <a:pPr/>
              <a:t>‹#›</a:t>
            </a:fld>
            <a:endParaRPr lang="en-US" dirty="0"/>
          </a:p>
        </p:txBody>
      </p:sp>
      <p:sp>
        <p:nvSpPr>
          <p:cNvPr id="5" name="Text Placeholder 8"/>
          <p:cNvSpPr>
            <a:spLocks noGrp="1"/>
          </p:cNvSpPr>
          <p:nvPr>
            <p:ph type="body" sz="quarter" idx="13" hasCustomPrompt="1"/>
          </p:nvPr>
        </p:nvSpPr>
        <p:spPr>
          <a:xfrm>
            <a:off x="5048243" y="6264000"/>
            <a:ext cx="4476781" cy="363600"/>
          </a:xfrm>
        </p:spPr>
        <p:txBody>
          <a:bodyPr anchor="ctr" anchorCtr="0"/>
          <a:lstStyle>
            <a:lvl1pPr>
              <a:buNone/>
              <a:defRPr sz="786" i="0">
                <a:solidFill>
                  <a:srgbClr val="005E57"/>
                </a:solidFill>
              </a:defRPr>
            </a:lvl1pPr>
          </a:lstStyle>
          <a:p>
            <a:pPr lvl="0"/>
            <a:r>
              <a:rPr lang="en-US" noProof="0" dirty="0"/>
              <a:t>Source</a:t>
            </a:r>
          </a:p>
        </p:txBody>
      </p:sp>
    </p:spTree>
    <p:extLst>
      <p:ext uri="{BB962C8B-B14F-4D97-AF65-F5344CB8AC3E}">
        <p14:creationId xmlns:p14="http://schemas.microsoft.com/office/powerpoint/2010/main" val="1531725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fi-FI"/>
              <a:t>17/11/2021</a:t>
            </a:r>
            <a:endParaRPr lang="fi-FI" dirty="0"/>
          </a:p>
        </p:txBody>
      </p:sp>
      <p:sp>
        <p:nvSpPr>
          <p:cNvPr id="6" name="Footer Placeholder 5"/>
          <p:cNvSpPr>
            <a:spLocks noGrp="1"/>
          </p:cNvSpPr>
          <p:nvPr>
            <p:ph type="ftr" sz="quarter" idx="11"/>
          </p:nvPr>
        </p:nvSpPr>
        <p:spPr/>
        <p:txBody>
          <a:bodyPr/>
          <a:lstStyle/>
          <a:p>
            <a:endParaRPr lang="fi-FI" dirty="0"/>
          </a:p>
        </p:txBody>
      </p:sp>
      <p:sp>
        <p:nvSpPr>
          <p:cNvPr id="7" name="Slide Number Placeholder 6"/>
          <p:cNvSpPr>
            <a:spLocks noGrp="1"/>
          </p:cNvSpPr>
          <p:nvPr>
            <p:ph type="sldNum" sz="quarter" idx="12"/>
          </p:nvPr>
        </p:nvSpPr>
        <p:spPr/>
        <p:txBody>
          <a:bodyPr/>
          <a:lstStyle/>
          <a:p>
            <a:fld id="{FB11BD77-5CEB-4A67-B6FA-87C329E83F86}" type="slidenum">
              <a:rPr lang="fi-FI" smtClean="0"/>
              <a:t>‹#›</a:t>
            </a:fld>
            <a:endParaRPr lang="fi-FI" dirty="0"/>
          </a:p>
        </p:txBody>
      </p:sp>
      <p:sp>
        <p:nvSpPr>
          <p:cNvPr id="9" name="Content Placeholder 7"/>
          <p:cNvSpPr>
            <a:spLocks noGrp="1"/>
          </p:cNvSpPr>
          <p:nvPr>
            <p:ph sz="quarter" idx="13" hasCustomPrompt="1"/>
          </p:nvPr>
        </p:nvSpPr>
        <p:spPr>
          <a:xfrm>
            <a:off x="550861" y="1808163"/>
            <a:ext cx="5434379" cy="4070636"/>
          </a:xfrm>
        </p:spPr>
        <p:txBody>
          <a:bodyPr/>
          <a:lstStyle/>
          <a:p>
            <a:pPr lvl="0"/>
            <a:r>
              <a:rPr lang="fi-FI"/>
              <a:t>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2" name="Title 1"/>
          <p:cNvSpPr>
            <a:spLocks noGrp="1"/>
          </p:cNvSpPr>
          <p:nvPr>
            <p:ph type="title" hasCustomPrompt="1"/>
          </p:nvPr>
        </p:nvSpPr>
        <p:spPr/>
        <p:txBody>
          <a:bodyPr/>
          <a:lstStyle/>
          <a:p>
            <a:r>
              <a:rPr lang="fi-FI"/>
              <a:t>Click to edit Master title style</a:t>
            </a:r>
            <a:endParaRPr lang="fi-FI" dirty="0"/>
          </a:p>
        </p:txBody>
      </p:sp>
      <p:sp>
        <p:nvSpPr>
          <p:cNvPr id="10" name="Content Placeholder 7"/>
          <p:cNvSpPr>
            <a:spLocks noGrp="1"/>
          </p:cNvSpPr>
          <p:nvPr>
            <p:ph sz="quarter" idx="14" hasCustomPrompt="1"/>
          </p:nvPr>
        </p:nvSpPr>
        <p:spPr>
          <a:xfrm>
            <a:off x="6206759" y="1808163"/>
            <a:ext cx="5434379" cy="4070636"/>
          </a:xfrm>
        </p:spPr>
        <p:txBody>
          <a:bodyPr/>
          <a:lstStyle/>
          <a:p>
            <a:pPr lvl="0"/>
            <a:r>
              <a:rPr lang="fi-FI"/>
              <a:t>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Tree>
    <p:extLst>
      <p:ext uri="{BB962C8B-B14F-4D97-AF65-F5344CB8AC3E}">
        <p14:creationId xmlns:p14="http://schemas.microsoft.com/office/powerpoint/2010/main" val="2873744111"/>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5"/>
          <p:cNvSpPr>
            <a:spLocks/>
          </p:cNvSpPr>
          <p:nvPr userDrawn="1"/>
        </p:nvSpPr>
        <p:spPr bwMode="auto">
          <a:xfrm>
            <a:off x="-3088" y="667460"/>
            <a:ext cx="8782703" cy="5642845"/>
          </a:xfrm>
          <a:custGeom>
            <a:avLst/>
            <a:gdLst>
              <a:gd name="T0" fmla="*/ 1874 w 2069"/>
              <a:gd name="T1" fmla="*/ 0 h 1329"/>
              <a:gd name="T2" fmla="*/ 0 w 2069"/>
              <a:gd name="T3" fmla="*/ 270 h 1329"/>
              <a:gd name="T4" fmla="*/ 0 w 2069"/>
              <a:gd name="T5" fmla="*/ 1329 h 1329"/>
              <a:gd name="T6" fmla="*/ 1875 w 2069"/>
              <a:gd name="T7" fmla="*/ 1028 h 1329"/>
              <a:gd name="T8" fmla="*/ 2069 w 2069"/>
              <a:gd name="T9" fmla="*/ 1027 h 1329"/>
              <a:gd name="T10" fmla="*/ 2069 w 2069"/>
              <a:gd name="T11" fmla="*/ 0 h 1329"/>
              <a:gd name="T12" fmla="*/ 1874 w 2069"/>
              <a:gd name="T13" fmla="*/ 0 h 1329"/>
            </a:gdLst>
            <a:ahLst/>
            <a:cxnLst>
              <a:cxn ang="0">
                <a:pos x="T0" y="T1"/>
              </a:cxn>
              <a:cxn ang="0">
                <a:pos x="T2" y="T3"/>
              </a:cxn>
              <a:cxn ang="0">
                <a:pos x="T4" y="T5"/>
              </a:cxn>
              <a:cxn ang="0">
                <a:pos x="T6" y="T7"/>
              </a:cxn>
              <a:cxn ang="0">
                <a:pos x="T8" y="T9"/>
              </a:cxn>
              <a:cxn ang="0">
                <a:pos x="T10" y="T11"/>
              </a:cxn>
              <a:cxn ang="0">
                <a:pos x="T12" y="T13"/>
              </a:cxn>
            </a:cxnLst>
            <a:rect l="0" t="0" r="r" b="b"/>
            <a:pathLst>
              <a:path w="2069" h="1329">
                <a:moveTo>
                  <a:pt x="1874" y="0"/>
                </a:moveTo>
                <a:cubicBezTo>
                  <a:pt x="1853" y="0"/>
                  <a:pt x="1090" y="1"/>
                  <a:pt x="0" y="270"/>
                </a:cubicBezTo>
                <a:cubicBezTo>
                  <a:pt x="0" y="1329"/>
                  <a:pt x="0" y="1329"/>
                  <a:pt x="0" y="1329"/>
                </a:cubicBezTo>
                <a:cubicBezTo>
                  <a:pt x="644" y="1143"/>
                  <a:pt x="1294" y="1029"/>
                  <a:pt x="1875" y="1028"/>
                </a:cubicBezTo>
                <a:cubicBezTo>
                  <a:pt x="2069" y="1027"/>
                  <a:pt x="2069" y="1027"/>
                  <a:pt x="2069" y="1027"/>
                </a:cubicBezTo>
                <a:cubicBezTo>
                  <a:pt x="2069" y="0"/>
                  <a:pt x="2069" y="0"/>
                  <a:pt x="2069" y="0"/>
                </a:cubicBezTo>
                <a:lnTo>
                  <a:pt x="187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7"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271858635"/>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oman with Bike">
    <p:spTree>
      <p:nvGrpSpPr>
        <p:cNvPr id="1" name=""/>
        <p:cNvGrpSpPr/>
        <p:nvPr/>
      </p:nvGrpSpPr>
      <p:grpSpPr>
        <a:xfrm>
          <a:off x="0" y="0"/>
          <a:ext cx="0" cy="0"/>
          <a:chOff x="0" y="0"/>
          <a:chExt cx="0" cy="0"/>
        </a:xfrm>
      </p:grpSpPr>
      <p:sp>
        <p:nvSpPr>
          <p:cNvPr id="9"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b="21"/>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0"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083571074"/>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Forest Birds Eye">
    <p:spTree>
      <p:nvGrpSpPr>
        <p:cNvPr id="1" name=""/>
        <p:cNvGrpSpPr/>
        <p:nvPr/>
      </p:nvGrpSpPr>
      <p:grpSpPr>
        <a:xfrm>
          <a:off x="0" y="0"/>
          <a:ext cx="0" cy="0"/>
          <a:chOff x="0" y="0"/>
          <a:chExt cx="0" cy="0"/>
        </a:xfrm>
      </p:grpSpPr>
      <p:sp>
        <p:nvSpPr>
          <p:cNvPr id="12"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3"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998579824"/>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Breakfast">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085114504"/>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Construction">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727883016"/>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000" y="1800000"/>
            <a:ext cx="805032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4058775305"/>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2827"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16496855"/>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Forest Birds Eye">
    <p:spTree>
      <p:nvGrpSpPr>
        <p:cNvPr id="1" name=""/>
        <p:cNvGrpSpPr/>
        <p:nvPr/>
      </p:nvGrpSpPr>
      <p:grpSpPr>
        <a:xfrm>
          <a:off x="0" y="0"/>
          <a:ext cx="0" cy="0"/>
          <a:chOff x="0" y="0"/>
          <a:chExt cx="0" cy="0"/>
        </a:xfrm>
      </p:grpSpPr>
      <p:sp>
        <p:nvSpPr>
          <p:cNvPr id="12"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3"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833905244"/>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0" name="Content Placeholder 2"/>
          <p:cNvSpPr>
            <a:spLocks noGrp="1"/>
          </p:cNvSpPr>
          <p:nvPr>
            <p:ph sz="half" idx="14"/>
          </p:nvPr>
        </p:nvSpPr>
        <p:spPr>
          <a:xfrm>
            <a:off x="4337175"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6"/>
          </p:nvPr>
        </p:nvSpPr>
        <p:spPr>
          <a:xfrm>
            <a:off x="802635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662192"/>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1/4/2021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1490024142"/>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w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1/4/2021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2934590995"/>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1/4/2021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883885337"/>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48000" y="657225"/>
            <a:ext cx="8337600" cy="2159646"/>
          </a:xfrm>
        </p:spPr>
        <p:txBody>
          <a:bodyPr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48000" y="2940109"/>
            <a:ext cx="429120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046137067"/>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w Imag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0439400" cy="6858000"/>
          </a:xfrm>
          <a:custGeom>
            <a:avLst/>
            <a:gdLst>
              <a:gd name="connsiteX0" fmla="*/ 0 w 10439400"/>
              <a:gd name="connsiteY0" fmla="*/ 0 h 6858000"/>
              <a:gd name="connsiteX1" fmla="*/ 10439400 w 10439400"/>
              <a:gd name="connsiteY1" fmla="*/ 0 h 6858000"/>
              <a:gd name="connsiteX2" fmla="*/ 10439400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6858000">
                <a:moveTo>
                  <a:pt x="0" y="0"/>
                </a:moveTo>
                <a:lnTo>
                  <a:pt x="10439400" y="0"/>
                </a:lnTo>
                <a:cubicBezTo>
                  <a:pt x="10118557" y="2409754"/>
                  <a:pt x="9495207" y="4627001"/>
                  <a:pt x="8486847" y="6858000"/>
                </a:cubicBezTo>
                <a:lnTo>
                  <a:pt x="0" y="6858000"/>
                </a:lnTo>
                <a:lnTo>
                  <a:pt x="0" y="0"/>
                </a:lnTo>
                <a:close/>
              </a:path>
            </a:pathLst>
          </a:custGeom>
          <a:solidFill>
            <a:schemeClr val="bg1">
              <a:lumMod val="95000"/>
            </a:schemeClr>
          </a:solidFill>
        </p:spPr>
        <p:txBody>
          <a:bodyPr anchor="ctr" anchorCtr="0"/>
          <a:lstStyle>
            <a:lvl1pPr marL="0" indent="0" algn="ctr">
              <a:buFontTx/>
              <a:buNone/>
              <a:defRPr/>
            </a:lvl1pPr>
          </a:lstStyle>
          <a:p>
            <a:endParaRPr lang="en-US" dirty="0"/>
          </a:p>
        </p:txBody>
      </p:sp>
      <p:sp>
        <p:nvSpPr>
          <p:cNvPr id="2" name="Title 1"/>
          <p:cNvSpPr>
            <a:spLocks noGrp="1"/>
          </p:cNvSpPr>
          <p:nvPr>
            <p:ph type="title"/>
          </p:nvPr>
        </p:nvSpPr>
        <p:spPr>
          <a:xfrm>
            <a:off x="648000" y="657225"/>
            <a:ext cx="8337600" cy="2159646"/>
          </a:xfrm>
        </p:spPr>
        <p:txBody>
          <a:bodyPr anchor="b">
            <a:noAutofit/>
          </a:bodyPr>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
        <p:nvSpPr>
          <p:cNvPr id="16" name="Text Placeholder 2"/>
          <p:cNvSpPr>
            <a:spLocks noGrp="1"/>
          </p:cNvSpPr>
          <p:nvPr>
            <p:ph type="body" idx="14"/>
          </p:nvPr>
        </p:nvSpPr>
        <p:spPr>
          <a:xfrm>
            <a:off x="648000" y="2941200"/>
            <a:ext cx="428976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620397474"/>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One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7999"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192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143174460"/>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One Imag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48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192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4" name="Text Placeholder 13"/>
          <p:cNvSpPr>
            <a:spLocks noGrp="1"/>
          </p:cNvSpPr>
          <p:nvPr>
            <p:ph type="body" sz="quarter" idx="14" hasCustomPrompt="1"/>
          </p:nvPr>
        </p:nvSpPr>
        <p:spPr>
          <a:xfrm>
            <a:off x="648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340442601"/>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One Wid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85809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4802188" y="1800000"/>
            <a:ext cx="6681787"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4802188" y="5788525"/>
            <a:ext cx="6681787"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602938219"/>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and On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3" name="Content Placeholder 2"/>
          <p:cNvSpPr>
            <a:spLocks noGrp="1"/>
          </p:cNvSpPr>
          <p:nvPr>
            <p:ph sz="half" idx="15"/>
          </p:nvPr>
        </p:nvSpPr>
        <p:spPr>
          <a:xfrm>
            <a:off x="3341469"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0"/>
          <p:cNvSpPr>
            <a:spLocks noGrp="1"/>
          </p:cNvSpPr>
          <p:nvPr>
            <p:ph type="pic" sz="quarter" idx="16"/>
          </p:nvPr>
        </p:nvSpPr>
        <p:spPr>
          <a:xfrm>
            <a:off x="6102417" y="1800000"/>
            <a:ext cx="5384756" cy="3960000"/>
          </a:xfrm>
          <a:solidFill>
            <a:schemeClr val="bg1">
              <a:lumMod val="95000"/>
            </a:schemeClr>
          </a:solidFill>
        </p:spPr>
        <p:txBody>
          <a:bodyPr anchor="ctr" anchorCtr="0"/>
          <a:lstStyle>
            <a:lvl1pPr marL="0" indent="0" algn="ctr">
              <a:buFontTx/>
              <a:buNone/>
              <a:defRPr b="1"/>
            </a:lvl1pPr>
          </a:lstStyle>
          <a:p>
            <a:endParaRPr lang="en-US"/>
          </a:p>
        </p:txBody>
      </p:sp>
      <p:sp>
        <p:nvSpPr>
          <p:cNvPr id="16" name="Text Placeholder 13"/>
          <p:cNvSpPr>
            <a:spLocks noGrp="1"/>
          </p:cNvSpPr>
          <p:nvPr>
            <p:ph type="body" sz="quarter" idx="17" hasCustomPrompt="1"/>
          </p:nvPr>
        </p:nvSpPr>
        <p:spPr>
          <a:xfrm>
            <a:off x="6102416" y="5792813"/>
            <a:ext cx="5384756"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698590662"/>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reakfast">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44274211"/>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1800000"/>
            <a:ext cx="10835975"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4526" y="5788525"/>
            <a:ext cx="1083945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604049488"/>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1"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8000" y="5788525"/>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
        <p:nvSpPr>
          <p:cNvPr id="13" name="Picture Placeholder 10"/>
          <p:cNvSpPr>
            <a:spLocks noGrp="1"/>
          </p:cNvSpPr>
          <p:nvPr>
            <p:ph type="pic" sz="quarter" idx="15"/>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5" name="Text Placeholder 13"/>
          <p:cNvSpPr>
            <a:spLocks noGrp="1"/>
          </p:cNvSpPr>
          <p:nvPr>
            <p:ph type="body" sz="quarter" idx="16" hasCustomPrompt="1"/>
          </p:nvPr>
        </p:nvSpPr>
        <p:spPr>
          <a:xfrm>
            <a:off x="6192000" y="5786797"/>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458922722"/>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2295412"/>
            <a:ext cx="5292000" cy="3669383"/>
          </a:xfrm>
          <a:solidFill>
            <a:schemeClr val="bg1">
              <a:lumMod val="95000"/>
            </a:schemeClr>
          </a:solidFill>
        </p:spPr>
        <p:txBody>
          <a:bodyPr anchor="ctr" anchorCtr="0"/>
          <a:lstStyle>
            <a:lvl1pPr marL="0" indent="0" algn="ctr">
              <a:buFontTx/>
              <a:buNone/>
              <a:defRPr b="1"/>
            </a:lvl1pPr>
          </a:lstStyle>
          <a:p>
            <a:endParaRPr lang="en-US"/>
          </a:p>
        </p:txBody>
      </p:sp>
      <p:sp>
        <p:nvSpPr>
          <p:cNvPr id="13" name="Picture Placeholder 10"/>
          <p:cNvSpPr>
            <a:spLocks noGrp="1"/>
          </p:cNvSpPr>
          <p:nvPr>
            <p:ph type="pic" sz="quarter" idx="15"/>
          </p:nvPr>
        </p:nvSpPr>
        <p:spPr>
          <a:xfrm>
            <a:off x="6131247" y="2296800"/>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2" name="Picture Placeholder 10"/>
          <p:cNvSpPr>
            <a:spLocks noGrp="1"/>
          </p:cNvSpPr>
          <p:nvPr>
            <p:ph type="pic" sz="quarter" idx="17"/>
          </p:nvPr>
        </p:nvSpPr>
        <p:spPr>
          <a:xfrm>
            <a:off x="8903235" y="2295412"/>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6" name="Picture Placeholder 10"/>
          <p:cNvSpPr>
            <a:spLocks noGrp="1"/>
          </p:cNvSpPr>
          <p:nvPr>
            <p:ph type="pic" sz="quarter" idx="18"/>
          </p:nvPr>
        </p:nvSpPr>
        <p:spPr>
          <a:xfrm>
            <a:off x="6131247" y="3855749"/>
            <a:ext cx="5352728" cy="2109045"/>
          </a:xfrm>
          <a:solidFill>
            <a:schemeClr val="bg1">
              <a:lumMod val="95000"/>
            </a:schemeClr>
          </a:solidFill>
        </p:spPr>
        <p:txBody>
          <a:bodyPr anchor="ctr" anchorCtr="0"/>
          <a:lstStyle>
            <a:lvl1pPr marL="0" indent="0" algn="ctr">
              <a:buFontTx/>
              <a:buNone/>
              <a:defRPr b="1"/>
            </a:lvl1pPr>
          </a:lstStyle>
          <a:p>
            <a:endParaRPr lang="en-US"/>
          </a:p>
        </p:txBody>
      </p:sp>
    </p:spTree>
    <p:extLst>
      <p:ext uri="{BB962C8B-B14F-4D97-AF65-F5344CB8AC3E}">
        <p14:creationId xmlns:p14="http://schemas.microsoft.com/office/powerpoint/2010/main" val="2451821016"/>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7BFD-7304-44D7-B269-A9B1403E7B60}"/>
              </a:ext>
            </a:extLst>
          </p:cNvPr>
          <p:cNvSpPr>
            <a:spLocks noGrp="1"/>
          </p:cNvSpPr>
          <p:nvPr>
            <p:ph type="title" hasCustomPrompt="1"/>
          </p:nvPr>
        </p:nvSpPr>
        <p:spPr>
          <a:noFill/>
        </p:spPr>
        <p:txBody>
          <a:bodyPr>
            <a:noAutofit/>
          </a:bodyPr>
          <a:lstStyle>
            <a:lvl1pPr>
              <a:defRPr/>
            </a:lvl1pPr>
          </a:lstStyle>
          <a:p>
            <a:r>
              <a:rPr lang="en-US" dirty="0"/>
              <a:t>CLICK TO ADD TITLE</a:t>
            </a:r>
          </a:p>
        </p:txBody>
      </p:sp>
      <p:sp>
        <p:nvSpPr>
          <p:cNvPr id="3" name="Slide Number Placeholder 2">
            <a:extLst>
              <a:ext uri="{FF2B5EF4-FFF2-40B4-BE49-F238E27FC236}">
                <a16:creationId xmlns:a16="http://schemas.microsoft.com/office/drawing/2014/main" id="{5AB8D276-0B96-4C5E-8B4A-7A7B55C6D35F}"/>
              </a:ext>
            </a:extLst>
          </p:cNvPr>
          <p:cNvSpPr>
            <a:spLocks noGrp="1"/>
          </p:cNvSpPr>
          <p:nvPr>
            <p:ph type="sldNum" sz="quarter" idx="10"/>
          </p:nvPr>
        </p:nvSpPr>
        <p:spPr/>
        <p:txBody>
          <a:bodyPr/>
          <a:lstStyle/>
          <a:p>
            <a:fld id="{42FD7A33-02BB-4947-AD7F-E31EAC692D45}" type="slidenum">
              <a:rPr lang="en-US" smtClean="0"/>
              <a:pPr/>
              <a:t>‹#›</a:t>
            </a:fld>
            <a:endParaRPr lang="en-US" dirty="0"/>
          </a:p>
        </p:txBody>
      </p:sp>
      <p:sp>
        <p:nvSpPr>
          <p:cNvPr id="4" name="Footer Placeholder 3">
            <a:extLst>
              <a:ext uri="{FF2B5EF4-FFF2-40B4-BE49-F238E27FC236}">
                <a16:creationId xmlns:a16="http://schemas.microsoft.com/office/drawing/2014/main" id="{4CE001D5-B327-4066-B241-92C42131A112}"/>
              </a:ext>
            </a:extLst>
          </p:cNvPr>
          <p:cNvSpPr>
            <a:spLocks noGrp="1"/>
          </p:cNvSpPr>
          <p:nvPr>
            <p:ph type="ftr" sz="quarter" idx="11"/>
          </p:nvPr>
        </p:nvSpPr>
        <p:spPr/>
        <p:txBody>
          <a:bodyPr/>
          <a:lstStyle/>
          <a:p>
            <a:r>
              <a:rPr lang="en-US" dirty="0"/>
              <a:t>© Talent </a:t>
            </a:r>
            <a:r>
              <a:rPr lang="en-US" dirty="0" err="1"/>
              <a:t>Vectia</a:t>
            </a:r>
            <a:endParaRPr lang="en-US" dirty="0"/>
          </a:p>
        </p:txBody>
      </p:sp>
      <p:sp>
        <p:nvSpPr>
          <p:cNvPr id="6" name="Text Placeholder 5">
            <a:extLst>
              <a:ext uri="{FF2B5EF4-FFF2-40B4-BE49-F238E27FC236}">
                <a16:creationId xmlns:a16="http://schemas.microsoft.com/office/drawing/2014/main" id="{F9D5BE8D-71CC-4B42-9B0F-794B324C5EFB}"/>
              </a:ext>
            </a:extLst>
          </p:cNvPr>
          <p:cNvSpPr>
            <a:spLocks noGrp="1"/>
          </p:cNvSpPr>
          <p:nvPr>
            <p:ph type="body" sz="quarter" idx="12"/>
          </p:nvPr>
        </p:nvSpPr>
        <p:spPr>
          <a:xfrm>
            <a:off x="363600" y="1413451"/>
            <a:ext cx="11464800" cy="4901989"/>
          </a:xfrm>
        </p:spPr>
        <p:txBody>
          <a:bodyPr>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Construction">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228150514"/>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000" y="1800000"/>
            <a:ext cx="805032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862704740"/>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2827"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80892664"/>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0" name="Content Placeholder 2"/>
          <p:cNvSpPr>
            <a:spLocks noGrp="1"/>
          </p:cNvSpPr>
          <p:nvPr>
            <p:ph sz="half" idx="14"/>
          </p:nvPr>
        </p:nvSpPr>
        <p:spPr>
          <a:xfrm>
            <a:off x="4337175"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6"/>
          </p:nvPr>
        </p:nvSpPr>
        <p:spPr>
          <a:xfrm>
            <a:off x="802635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6863649"/>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9/2/2021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965624675"/>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ags" Target="../tags/tag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
        <p:nvSpPr>
          <p:cNvPr id="2" name="Title Placeholder 1"/>
          <p:cNvSpPr>
            <a:spLocks noGrp="1"/>
          </p:cNvSpPr>
          <p:nvPr>
            <p:ph type="title"/>
          </p:nvPr>
        </p:nvSpPr>
        <p:spPr>
          <a:xfrm>
            <a:off x="648000" y="663506"/>
            <a:ext cx="8050327" cy="968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800000"/>
            <a:ext cx="8049600" cy="3960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9600" y="6385607"/>
            <a:ext cx="2228400" cy="144000"/>
          </a:xfrm>
          <a:prstGeom prst="rect">
            <a:avLst/>
          </a:prstGeom>
        </p:spPr>
        <p:txBody>
          <a:bodyPr vert="horz" lIns="0" tIns="0" rIns="0" bIns="0" rtlCol="0" anchor="ctr"/>
          <a:lstStyle>
            <a:lvl1pPr algn="l">
              <a:defRPr sz="800">
                <a:solidFill>
                  <a:schemeClr val="tx1"/>
                </a:solidFill>
              </a:defRPr>
            </a:lvl1pPr>
          </a:lstStyle>
          <a:p>
            <a:r>
              <a:rPr lang="en-US" dirty="0"/>
              <a:t>9/2/2021</a:t>
            </a:r>
          </a:p>
        </p:txBody>
      </p:sp>
      <p:sp>
        <p:nvSpPr>
          <p:cNvPr id="5" name="Footer Placeholder 4"/>
          <p:cNvSpPr>
            <a:spLocks noGrp="1"/>
          </p:cNvSpPr>
          <p:nvPr>
            <p:ph type="ftr" sz="quarter" idx="3"/>
          </p:nvPr>
        </p:nvSpPr>
        <p:spPr>
          <a:xfrm>
            <a:off x="648000" y="6540688"/>
            <a:ext cx="2520000" cy="144000"/>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648000" y="6385607"/>
            <a:ext cx="288000" cy="144000"/>
          </a:xfrm>
          <a:prstGeom prst="rect">
            <a:avLst/>
          </a:prstGeom>
        </p:spPr>
        <p:txBody>
          <a:bodyPr vert="horz" lIns="0" tIns="0" rIns="0" bIns="0" rtlCol="0" anchor="ctr"/>
          <a:lstStyle>
            <a:lvl1pPr algn="l">
              <a:defRPr sz="800">
                <a:solidFill>
                  <a:schemeClr val="tx1"/>
                </a:solidFill>
              </a:defRPr>
            </a:lvl1pPr>
          </a:lstStyle>
          <a:p>
            <a:fld id="{FB11BD77-5CEB-4A67-B6FA-87C329E83F86}" type="slidenum">
              <a:rPr lang="en-US" smtClean="0"/>
              <a:pPr/>
              <a:t>‹#›</a:t>
            </a:fld>
            <a:endParaRPr lang="en-US" dirty="0"/>
          </a:p>
        </p:txBody>
      </p:sp>
      <p:sp>
        <p:nvSpPr>
          <p:cNvPr id="8" name="Freeform 5"/>
          <p:cNvSpPr>
            <a:spLocks/>
          </p:cNvSpPr>
          <p:nvPr userDrawn="1"/>
        </p:nvSpPr>
        <p:spPr bwMode="auto">
          <a:xfrm>
            <a:off x="4704345" y="6135394"/>
            <a:ext cx="7488000" cy="724650"/>
          </a:xfrm>
          <a:custGeom>
            <a:avLst/>
            <a:gdLst>
              <a:gd name="T0" fmla="*/ 1741 w 1741"/>
              <a:gd name="T1" fmla="*/ 168 h 168"/>
              <a:gd name="T2" fmla="*/ 1741 w 1741"/>
              <a:gd name="T3" fmla="*/ 0 h 168"/>
              <a:gd name="T4" fmla="*/ 1511 w 1741"/>
              <a:gd name="T5" fmla="*/ 1 h 168"/>
              <a:gd name="T6" fmla="*/ 0 w 1741"/>
              <a:gd name="T7" fmla="*/ 168 h 168"/>
              <a:gd name="T8" fmla="*/ 1741 w 1741"/>
              <a:gd name="T9" fmla="*/ 168 h 168"/>
            </a:gdLst>
            <a:ahLst/>
            <a:cxnLst>
              <a:cxn ang="0">
                <a:pos x="T0" y="T1"/>
              </a:cxn>
              <a:cxn ang="0">
                <a:pos x="T2" y="T3"/>
              </a:cxn>
              <a:cxn ang="0">
                <a:pos x="T4" y="T5"/>
              </a:cxn>
              <a:cxn ang="0">
                <a:pos x="T6" y="T7"/>
              </a:cxn>
              <a:cxn ang="0">
                <a:pos x="T8" y="T9"/>
              </a:cxn>
            </a:cxnLst>
            <a:rect l="0" t="0" r="r" b="b"/>
            <a:pathLst>
              <a:path w="1741" h="168">
                <a:moveTo>
                  <a:pt x="1741" y="168"/>
                </a:moveTo>
                <a:cubicBezTo>
                  <a:pt x="1741" y="0"/>
                  <a:pt x="1741" y="0"/>
                  <a:pt x="1741" y="0"/>
                </a:cubicBezTo>
                <a:cubicBezTo>
                  <a:pt x="1511" y="1"/>
                  <a:pt x="1511" y="1"/>
                  <a:pt x="1511" y="1"/>
                </a:cubicBezTo>
                <a:cubicBezTo>
                  <a:pt x="1491" y="1"/>
                  <a:pt x="902" y="1"/>
                  <a:pt x="0" y="168"/>
                </a:cubicBezTo>
                <a:lnTo>
                  <a:pt x="1741"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1" name="Picture 10">
            <a:extLst>
              <a:ext uri="{FF2B5EF4-FFF2-40B4-BE49-F238E27FC236}">
                <a16:creationId xmlns:a16="http://schemas.microsoft.com/office/drawing/2014/main" id="{3BAE3E19-C64A-4758-BE06-D3370A12FF8E}"/>
              </a:ext>
            </a:extLst>
          </p:cNvPr>
          <p:cNvPicPr>
            <a:picLocks/>
          </p:cNvPicPr>
          <p:nvPr userDrawn="1"/>
        </p:nvPicPr>
        <p:blipFill>
          <a:blip r:embed="rId26"/>
          <a:stretch>
            <a:fillRect/>
          </a:stretch>
        </p:blipFill>
        <p:spPr>
          <a:xfrm>
            <a:off x="9234003" y="6404402"/>
            <a:ext cx="2268001" cy="108000"/>
          </a:xfrm>
          <a:prstGeom prst="rect">
            <a:avLst/>
          </a:prstGeom>
        </p:spPr>
      </p:pic>
      <p:sp>
        <p:nvSpPr>
          <p:cNvPr id="10" name="xxLanguageTextBox">
            <a:extLst>
              <a:ext uri="{FF2B5EF4-FFF2-40B4-BE49-F238E27FC236}">
                <a16:creationId xmlns:a16="http://schemas.microsoft.com/office/drawing/2014/main" id="{B8FBAD34-294A-43F4-96D6-935C97455966}"/>
              </a:ext>
            </a:extLst>
          </p:cNvPr>
          <p:cNvSpPr/>
          <p:nvPr userDrawn="1">
            <p:custDataLst>
              <p:tags r:id="rId24"/>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63932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74" r:id="rId4"/>
    <p:sldLayoutId id="2147483675" r:id="rId5"/>
    <p:sldLayoutId id="2147483650" r:id="rId6"/>
    <p:sldLayoutId id="2147483652" r:id="rId7"/>
    <p:sldLayoutId id="2147483664" r:id="rId8"/>
    <p:sldLayoutId id="2147483654" r:id="rId9"/>
    <p:sldLayoutId id="2147483655" r:id="rId10"/>
    <p:sldLayoutId id="2147483669" r:id="rId11"/>
    <p:sldLayoutId id="2147483651" r:id="rId12"/>
    <p:sldLayoutId id="2147483668" r:id="rId13"/>
    <p:sldLayoutId id="2147483670" r:id="rId14"/>
    <p:sldLayoutId id="2147483671" r:id="rId15"/>
    <p:sldLayoutId id="2147483665" r:id="rId16"/>
    <p:sldLayoutId id="2147483667" r:id="rId17"/>
    <p:sldLayoutId id="2147483672" r:id="rId18"/>
    <p:sldLayoutId id="2147483666" r:id="rId19"/>
    <p:sldLayoutId id="2147483673" r:id="rId20"/>
    <p:sldLayoutId id="2147483676" r:id="rId21"/>
    <p:sldLayoutId id="2147483704" r:id="rId22"/>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3861" userDrawn="1">
          <p15:clr>
            <a:srgbClr val="F26B43"/>
          </p15:clr>
        </p15:guide>
        <p15:guide id="3" orient="horz" pos="2160" userDrawn="1">
          <p15:clr>
            <a:srgbClr val="F26B43"/>
          </p15:clr>
        </p15:guide>
        <p15:guide id="4" orient="horz" pos="414" userDrawn="1">
          <p15:clr>
            <a:srgbClr val="F26B43"/>
          </p15:clr>
        </p15:guide>
        <p15:guide id="5" orient="horz" pos="935" userDrawn="1">
          <p15:clr>
            <a:srgbClr val="F26B43"/>
          </p15:clr>
        </p15:guide>
        <p15:guide id="6" orient="horz" pos="4088" userDrawn="1">
          <p15:clr>
            <a:srgbClr val="F26B43"/>
          </p15:clr>
        </p15:guide>
        <p15:guide id="7" pos="406" userDrawn="1">
          <p15:clr>
            <a:srgbClr val="F26B43"/>
          </p15:clr>
        </p15:guide>
        <p15:guide id="8" pos="7234" userDrawn="1">
          <p15:clr>
            <a:srgbClr val="F26B43"/>
          </p15:clr>
        </p15:guide>
        <p15:guide id="10" orient="horz" pos="2999" userDrawn="1">
          <p15:clr>
            <a:srgbClr val="F26B43"/>
          </p15:clr>
        </p15:guide>
        <p15:guide id="11" pos="5485" userDrawn="1">
          <p15:clr>
            <a:srgbClr val="F26B43"/>
          </p15:clr>
        </p15:guide>
        <p15:guide id="12" orient="horz" pos="3629" userDrawn="1">
          <p15:clr>
            <a:srgbClr val="F26B43"/>
          </p15:clr>
        </p15:guide>
        <p15:guide id="13" orient="horz" pos="11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
        <p:nvSpPr>
          <p:cNvPr id="2" name="Title Placeholder 1"/>
          <p:cNvSpPr>
            <a:spLocks noGrp="1"/>
          </p:cNvSpPr>
          <p:nvPr>
            <p:ph type="title"/>
          </p:nvPr>
        </p:nvSpPr>
        <p:spPr>
          <a:xfrm>
            <a:off x="648000" y="663506"/>
            <a:ext cx="8050327" cy="968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800000"/>
            <a:ext cx="8049600" cy="3960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9600" y="6385607"/>
            <a:ext cx="2228400" cy="144000"/>
          </a:xfrm>
          <a:prstGeom prst="rect">
            <a:avLst/>
          </a:prstGeom>
        </p:spPr>
        <p:txBody>
          <a:bodyPr vert="horz" lIns="0" tIns="0" rIns="0" bIns="0" rtlCol="0" anchor="ctr"/>
          <a:lstStyle>
            <a:lvl1pPr algn="l">
              <a:defRPr sz="800">
                <a:solidFill>
                  <a:schemeClr val="tx1"/>
                </a:solidFill>
              </a:defRPr>
            </a:lvl1pPr>
          </a:lstStyle>
          <a:p>
            <a:r>
              <a:rPr lang="en-US" dirty="0"/>
              <a:t>1/4/2021</a:t>
            </a:r>
          </a:p>
        </p:txBody>
      </p:sp>
      <p:sp>
        <p:nvSpPr>
          <p:cNvPr id="5" name="Footer Placeholder 4"/>
          <p:cNvSpPr>
            <a:spLocks noGrp="1"/>
          </p:cNvSpPr>
          <p:nvPr>
            <p:ph type="ftr" sz="quarter" idx="3"/>
          </p:nvPr>
        </p:nvSpPr>
        <p:spPr>
          <a:xfrm>
            <a:off x="648000" y="6540688"/>
            <a:ext cx="2520000" cy="144000"/>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648000" y="6385607"/>
            <a:ext cx="288000" cy="144000"/>
          </a:xfrm>
          <a:prstGeom prst="rect">
            <a:avLst/>
          </a:prstGeom>
        </p:spPr>
        <p:txBody>
          <a:bodyPr vert="horz" lIns="0" tIns="0" rIns="0" bIns="0" rtlCol="0" anchor="ctr"/>
          <a:lstStyle>
            <a:lvl1pPr algn="l">
              <a:defRPr sz="800">
                <a:solidFill>
                  <a:schemeClr val="tx1"/>
                </a:solidFill>
              </a:defRPr>
            </a:lvl1pPr>
          </a:lstStyle>
          <a:p>
            <a:fld id="{FB11BD77-5CEB-4A67-B6FA-87C329E83F86}" type="slidenum">
              <a:rPr lang="en-US" smtClean="0"/>
              <a:pPr/>
              <a:t>‹#›</a:t>
            </a:fld>
            <a:endParaRPr lang="en-US" dirty="0"/>
          </a:p>
        </p:txBody>
      </p:sp>
      <p:sp>
        <p:nvSpPr>
          <p:cNvPr id="8" name="Freeform 5"/>
          <p:cNvSpPr>
            <a:spLocks/>
          </p:cNvSpPr>
          <p:nvPr userDrawn="1"/>
        </p:nvSpPr>
        <p:spPr bwMode="auto">
          <a:xfrm>
            <a:off x="4704345" y="6135394"/>
            <a:ext cx="7488000" cy="724650"/>
          </a:xfrm>
          <a:custGeom>
            <a:avLst/>
            <a:gdLst>
              <a:gd name="T0" fmla="*/ 1741 w 1741"/>
              <a:gd name="T1" fmla="*/ 168 h 168"/>
              <a:gd name="T2" fmla="*/ 1741 w 1741"/>
              <a:gd name="T3" fmla="*/ 0 h 168"/>
              <a:gd name="T4" fmla="*/ 1511 w 1741"/>
              <a:gd name="T5" fmla="*/ 1 h 168"/>
              <a:gd name="T6" fmla="*/ 0 w 1741"/>
              <a:gd name="T7" fmla="*/ 168 h 168"/>
              <a:gd name="T8" fmla="*/ 1741 w 1741"/>
              <a:gd name="T9" fmla="*/ 168 h 168"/>
            </a:gdLst>
            <a:ahLst/>
            <a:cxnLst>
              <a:cxn ang="0">
                <a:pos x="T0" y="T1"/>
              </a:cxn>
              <a:cxn ang="0">
                <a:pos x="T2" y="T3"/>
              </a:cxn>
              <a:cxn ang="0">
                <a:pos x="T4" y="T5"/>
              </a:cxn>
              <a:cxn ang="0">
                <a:pos x="T6" y="T7"/>
              </a:cxn>
              <a:cxn ang="0">
                <a:pos x="T8" y="T9"/>
              </a:cxn>
            </a:cxnLst>
            <a:rect l="0" t="0" r="r" b="b"/>
            <a:pathLst>
              <a:path w="1741" h="168">
                <a:moveTo>
                  <a:pt x="1741" y="168"/>
                </a:moveTo>
                <a:cubicBezTo>
                  <a:pt x="1741" y="0"/>
                  <a:pt x="1741" y="0"/>
                  <a:pt x="1741" y="0"/>
                </a:cubicBezTo>
                <a:cubicBezTo>
                  <a:pt x="1511" y="1"/>
                  <a:pt x="1511" y="1"/>
                  <a:pt x="1511" y="1"/>
                </a:cubicBezTo>
                <a:cubicBezTo>
                  <a:pt x="1491" y="1"/>
                  <a:pt x="902" y="1"/>
                  <a:pt x="0" y="168"/>
                </a:cubicBezTo>
                <a:lnTo>
                  <a:pt x="1741"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xxLanguageTextBox">
            <a:extLst>
              <a:ext uri="{FF2B5EF4-FFF2-40B4-BE49-F238E27FC236}">
                <a16:creationId xmlns:a16="http://schemas.microsoft.com/office/drawing/2014/main" id="{A9186822-B7A0-4A7E-BEF1-A53CF32309C1}"/>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31E33DB-3FB6-4408-BEBE-F1BAE191016A}"/>
              </a:ext>
            </a:extLst>
          </p:cNvPr>
          <p:cNvPicPr>
            <a:picLocks/>
          </p:cNvPicPr>
          <p:nvPr userDrawn="1"/>
        </p:nvPicPr>
        <p:blipFill>
          <a:blip r:embed="rId25"/>
          <a:stretch>
            <a:fillRect/>
          </a:stretch>
        </p:blipFill>
        <p:spPr>
          <a:xfrm>
            <a:off x="9234003" y="6404402"/>
            <a:ext cx="2268001" cy="108000"/>
          </a:xfrm>
          <a:prstGeom prst="rect">
            <a:avLst/>
          </a:prstGeom>
        </p:spPr>
      </p:pic>
    </p:spTree>
    <p:extLst>
      <p:ext uri="{BB962C8B-B14F-4D97-AF65-F5344CB8AC3E}">
        <p14:creationId xmlns:p14="http://schemas.microsoft.com/office/powerpoint/2010/main" val="36461995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3861">
          <p15:clr>
            <a:srgbClr val="F26B43"/>
          </p15:clr>
        </p15:guide>
        <p15:guide id="3" orient="horz" pos="2160">
          <p15:clr>
            <a:srgbClr val="F26B43"/>
          </p15:clr>
        </p15:guide>
        <p15:guide id="4" orient="horz" pos="414">
          <p15:clr>
            <a:srgbClr val="F26B43"/>
          </p15:clr>
        </p15:guide>
        <p15:guide id="5" orient="horz" pos="935">
          <p15:clr>
            <a:srgbClr val="F26B43"/>
          </p15:clr>
        </p15:guide>
        <p15:guide id="6" orient="horz" pos="4088">
          <p15:clr>
            <a:srgbClr val="F26B43"/>
          </p15:clr>
        </p15:guide>
        <p15:guide id="7" pos="406">
          <p15:clr>
            <a:srgbClr val="F26B43"/>
          </p15:clr>
        </p15:guide>
        <p15:guide id="8" pos="7234">
          <p15:clr>
            <a:srgbClr val="F26B43"/>
          </p15:clr>
        </p15:guide>
        <p15:guide id="10" orient="horz" pos="2999">
          <p15:clr>
            <a:srgbClr val="F26B43"/>
          </p15:clr>
        </p15:guide>
        <p15:guide id="11" pos="5485">
          <p15:clr>
            <a:srgbClr val="F26B43"/>
          </p15:clr>
        </p15:guide>
        <p15:guide id="12" orient="horz" pos="3629">
          <p15:clr>
            <a:srgbClr val="F26B43"/>
          </p15:clr>
        </p15:guide>
        <p15:guide id="13" orient="horz" pos="11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6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2.jpeg"/><Relationship Id="rId11"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44.png"/><Relationship Id="rId4" Type="http://schemas.openxmlformats.org/officeDocument/2006/relationships/image" Target="../media/image63.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65.jpe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16.png"/><Relationship Id="rId11" Type="http://schemas.openxmlformats.org/officeDocument/2006/relationships/image" Target="../media/image51.jpeg"/><Relationship Id="rId5" Type="http://schemas.openxmlformats.org/officeDocument/2006/relationships/image" Target="../media/image13.jpeg"/><Relationship Id="rId15" Type="http://schemas.openxmlformats.org/officeDocument/2006/relationships/slide" Target="slide2.xml"/><Relationship Id="rId10" Type="http://schemas.openxmlformats.org/officeDocument/2006/relationships/image" Target="../media/image66.png"/><Relationship Id="rId4" Type="http://schemas.openxmlformats.org/officeDocument/2006/relationships/image" Target="../media/image15.jpeg"/><Relationship Id="rId9" Type="http://schemas.openxmlformats.org/officeDocument/2006/relationships/image" Target="../media/image21.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svg"/><Relationship Id="rId18" Type="http://schemas.openxmlformats.org/officeDocument/2006/relationships/image" Target="../media/image81.png"/><Relationship Id="rId3" Type="http://schemas.openxmlformats.org/officeDocument/2006/relationships/slide" Target="slide8.xml"/><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jpg"/><Relationship Id="rId2" Type="http://schemas.openxmlformats.org/officeDocument/2006/relationships/slide" Target="slide4.xml"/><Relationship Id="rId16" Type="http://schemas.openxmlformats.org/officeDocument/2006/relationships/image" Target="../media/image79.jpg"/><Relationship Id="rId20"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69.jpe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jp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jpeg"/><Relationship Id="rId14" Type="http://schemas.openxmlformats.org/officeDocument/2006/relationships/image" Target="../media/image77.jpeg"/></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84.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jpeg"/><Relationship Id="rId1" Type="http://schemas.openxmlformats.org/officeDocument/2006/relationships/slideLayout" Target="../slideLayouts/slideLayout21.xml"/><Relationship Id="rId6" Type="http://schemas.openxmlformats.org/officeDocument/2006/relationships/image" Target="../media/image14.jpe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slide" Target="slide2.xml"/><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wdp"/><Relationship Id="rId18" Type="http://schemas.openxmlformats.org/officeDocument/2006/relationships/image" Target="../media/image44.png"/><Relationship Id="rId3" Type="http://schemas.openxmlformats.org/officeDocument/2006/relationships/image" Target="../media/image15.jpeg"/><Relationship Id="rId21" Type="http://schemas.openxmlformats.org/officeDocument/2006/relationships/slide" Target="slide2.xml"/><Relationship Id="rId7" Type="http://schemas.openxmlformats.org/officeDocument/2006/relationships/image" Target="../media/image13.jpeg"/><Relationship Id="rId12" Type="http://schemas.openxmlformats.org/officeDocument/2006/relationships/image" Target="../media/image40.png"/><Relationship Id="rId17" Type="http://schemas.openxmlformats.org/officeDocument/2006/relationships/image" Target="../media/image43.svg"/><Relationship Id="rId2" Type="http://schemas.openxmlformats.org/officeDocument/2006/relationships/notesSlide" Target="../notesSlides/notesSlide5.xml"/><Relationship Id="rId16" Type="http://schemas.openxmlformats.org/officeDocument/2006/relationships/image" Target="../media/image42.png"/><Relationship Id="rId20" Type="http://schemas.openxmlformats.org/officeDocument/2006/relationships/image" Target="../media/image46.jpg"/><Relationship Id="rId1" Type="http://schemas.openxmlformats.org/officeDocument/2006/relationships/slideLayout" Target="../slideLayouts/slideLayout21.xml"/><Relationship Id="rId6" Type="http://schemas.openxmlformats.org/officeDocument/2006/relationships/image" Target="../media/image12.jpeg"/><Relationship Id="rId11" Type="http://schemas.openxmlformats.org/officeDocument/2006/relationships/image" Target="../media/image39.jpeg"/><Relationship Id="rId5" Type="http://schemas.openxmlformats.org/officeDocument/2006/relationships/image" Target="../media/image21.png"/><Relationship Id="rId15" Type="http://schemas.openxmlformats.org/officeDocument/2006/relationships/image" Target="../media/image41.png"/><Relationship Id="rId23" Type="http://schemas.openxmlformats.org/officeDocument/2006/relationships/image" Target="../media/image48.png"/><Relationship Id="rId10" Type="http://schemas.openxmlformats.org/officeDocument/2006/relationships/image" Target="../media/image38.png"/><Relationship Id="rId19" Type="http://schemas.openxmlformats.org/officeDocument/2006/relationships/image" Target="../media/image45.jpg"/><Relationship Id="rId4" Type="http://schemas.openxmlformats.org/officeDocument/2006/relationships/image" Target="../media/image36.jpeg"/><Relationship Id="rId9" Type="http://schemas.openxmlformats.org/officeDocument/2006/relationships/image" Target="../media/image37.png"/><Relationship Id="rId14" Type="http://schemas.openxmlformats.org/officeDocument/2006/relationships/image" Target="../media/image22.png"/><Relationship Id="rId22"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41.png"/><Relationship Id="rId18" Type="http://schemas.openxmlformats.org/officeDocument/2006/relationships/image" Target="../media/image54.jpg"/><Relationship Id="rId3" Type="http://schemas.openxmlformats.org/officeDocument/2006/relationships/image" Target="../media/image15.jpeg"/><Relationship Id="rId7" Type="http://schemas.openxmlformats.org/officeDocument/2006/relationships/image" Target="../media/image51.jpeg"/><Relationship Id="rId12" Type="http://schemas.openxmlformats.org/officeDocument/2006/relationships/image" Target="../media/image22.png"/><Relationship Id="rId17" Type="http://schemas.openxmlformats.org/officeDocument/2006/relationships/image" Target="../media/image44.png"/><Relationship Id="rId2" Type="http://schemas.openxmlformats.org/officeDocument/2006/relationships/notesSlide" Target="../notesSlides/notesSlide7.xml"/><Relationship Id="rId16" Type="http://schemas.microsoft.com/office/2007/relationships/hdphoto" Target="../media/hdphoto2.wdp"/><Relationship Id="rId1" Type="http://schemas.openxmlformats.org/officeDocument/2006/relationships/slideLayout" Target="../slideLayouts/slideLayout21.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image" Target="../media/image50.jpeg"/><Relationship Id="rId15"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7.png"/><Relationship Id="rId4" Type="http://schemas.openxmlformats.org/officeDocument/2006/relationships/slide" Target="slide2.xml"/><Relationship Id="rId9" Type="http://schemas.openxmlformats.org/officeDocument/2006/relationships/image" Target="../media/image8.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58.svg"/><Relationship Id="rId18" Type="http://schemas.openxmlformats.org/officeDocument/2006/relationships/image" Target="../media/image60.png"/><Relationship Id="rId3" Type="http://schemas.openxmlformats.org/officeDocument/2006/relationships/image" Target="../media/image16.png"/><Relationship Id="rId7" Type="http://schemas.openxmlformats.org/officeDocument/2006/relationships/image" Target="../media/image56.jpeg"/><Relationship Id="rId12" Type="http://schemas.openxmlformats.org/officeDocument/2006/relationships/image" Target="../media/image42.png"/><Relationship Id="rId17" Type="http://schemas.openxmlformats.org/officeDocument/2006/relationships/image" Target="../media/image59.jpg"/><Relationship Id="rId2" Type="http://schemas.openxmlformats.org/officeDocument/2006/relationships/notesSlide" Target="../notesSlides/notesSlide9.xml"/><Relationship Id="rId16"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13.jpeg"/><Relationship Id="rId11" Type="http://schemas.openxmlformats.org/officeDocument/2006/relationships/image" Target="../media/image57.png"/><Relationship Id="rId5" Type="http://schemas.openxmlformats.org/officeDocument/2006/relationships/image" Target="../media/image12.jpeg"/><Relationship Id="rId15" Type="http://schemas.openxmlformats.org/officeDocument/2006/relationships/image" Target="../media/image37.png"/><Relationship Id="rId10" Type="http://schemas.openxmlformats.org/officeDocument/2006/relationships/image" Target="../media/image21.png"/><Relationship Id="rId19" Type="http://schemas.microsoft.com/office/2007/relationships/hdphoto" Target="../media/hdphoto3.wdp"/><Relationship Id="rId4" Type="http://schemas.openxmlformats.org/officeDocument/2006/relationships/image" Target="../media/image15.jpeg"/><Relationship Id="rId9" Type="http://schemas.openxmlformats.org/officeDocument/2006/relationships/image" Target="../media/image22.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A8F359-27CF-488E-8500-F5A6C99FFB55}"/>
              </a:ext>
            </a:extLst>
          </p:cNvPr>
          <p:cNvSpPr>
            <a:spLocks noGrp="1"/>
          </p:cNvSpPr>
          <p:nvPr>
            <p:ph type="ctrTitle"/>
          </p:nvPr>
        </p:nvSpPr>
        <p:spPr>
          <a:xfrm>
            <a:off x="648000" y="1544492"/>
            <a:ext cx="8744478" cy="1870694"/>
          </a:xfrm>
        </p:spPr>
        <p:txBody>
          <a:bodyPr/>
          <a:lstStyle/>
          <a:p>
            <a:r>
              <a:rPr lang="lt-LT" sz="4000" dirty="0"/>
              <a:t>AAP STANDARTAS</a:t>
            </a:r>
            <a:br>
              <a:rPr lang="en-US" sz="4000" dirty="0"/>
            </a:br>
            <a:r>
              <a:rPr lang="en-US" sz="3200" b="0" dirty="0"/>
              <a:t>(A</a:t>
            </a:r>
            <a:r>
              <a:rPr lang="lt-LT" sz="3200" b="0" dirty="0"/>
              <a:t>smeninių Apsaugos Priemonių reikalavimai </a:t>
            </a:r>
            <a:r>
              <a:rPr lang="en-US" sz="3200" b="0" dirty="0"/>
              <a:t>mi</a:t>
            </a:r>
            <a:r>
              <a:rPr lang="lt-LT" sz="3200" b="0" dirty="0"/>
              <a:t>ško darbams</a:t>
            </a:r>
            <a:r>
              <a:rPr lang="en-US" sz="3200" b="0" dirty="0"/>
              <a:t>) </a:t>
            </a:r>
            <a:br>
              <a:rPr lang="en-US" sz="3200" b="0" dirty="0"/>
            </a:br>
            <a:r>
              <a:rPr lang="en-US" sz="3200" b="0" dirty="0"/>
              <a:t> </a:t>
            </a:r>
            <a:endParaRPr lang="en-US" sz="4000" b="0" dirty="0"/>
          </a:p>
        </p:txBody>
      </p:sp>
      <p:sp>
        <p:nvSpPr>
          <p:cNvPr id="5" name="Subtitle 4">
            <a:extLst>
              <a:ext uri="{FF2B5EF4-FFF2-40B4-BE49-F238E27FC236}">
                <a16:creationId xmlns:a16="http://schemas.microsoft.com/office/drawing/2014/main" id="{7097F8DD-2FDA-419F-900F-732D959C346D}"/>
              </a:ext>
            </a:extLst>
          </p:cNvPr>
          <p:cNvSpPr>
            <a:spLocks noGrp="1"/>
          </p:cNvSpPr>
          <p:nvPr>
            <p:ph type="subTitle" idx="1"/>
          </p:nvPr>
        </p:nvSpPr>
        <p:spPr/>
        <p:txBody>
          <a:bodyPr/>
          <a:lstStyle/>
          <a:p>
            <a:r>
              <a:rPr lang="lt-LT" sz="2400" b="0" dirty="0"/>
              <a:t>Forest Divizija</a:t>
            </a:r>
          </a:p>
          <a:p>
            <a:endParaRPr lang="en-US" sz="2400" b="0" dirty="0"/>
          </a:p>
          <a:p>
            <a:r>
              <a:rPr lang="en-US" sz="1400" b="0" dirty="0"/>
              <a:t>Ver 19.11.2021</a:t>
            </a:r>
          </a:p>
        </p:txBody>
      </p:sp>
    </p:spTree>
    <p:extLst>
      <p:ext uri="{BB962C8B-B14F-4D97-AF65-F5344CB8AC3E}">
        <p14:creationId xmlns:p14="http://schemas.microsoft.com/office/powerpoint/2010/main" val="340683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t-LT" sz="4800" dirty="0"/>
              <a:t>AAP LANKANTIS MIŠKO VALDOJE</a:t>
            </a:r>
            <a:endParaRPr lang="en-US" sz="4800" dirty="0"/>
          </a:p>
        </p:txBody>
      </p:sp>
      <p:sp>
        <p:nvSpPr>
          <p:cNvPr id="3" name="Subtitle 2"/>
          <p:cNvSpPr>
            <a:spLocks noGrp="1"/>
          </p:cNvSpPr>
          <p:nvPr>
            <p:ph type="subTitle" idx="1"/>
          </p:nvPr>
        </p:nvSpPr>
        <p:spPr/>
        <p:txBody>
          <a:bodyPr/>
          <a:lstStyle/>
          <a:p>
            <a:r>
              <a:rPr lang="lt-LT" sz="3600" b="0" dirty="0"/>
              <a:t>Forest Divizija</a:t>
            </a:r>
            <a:endParaRPr lang="en-US" sz="3600" b="0" dirty="0"/>
          </a:p>
        </p:txBody>
      </p:sp>
      <p:pic>
        <p:nvPicPr>
          <p:cNvPr id="4" name="Picture 3">
            <a:extLst>
              <a:ext uri="{FF2B5EF4-FFF2-40B4-BE49-F238E27FC236}">
                <a16:creationId xmlns:a16="http://schemas.microsoft.com/office/drawing/2014/main" id="{9DCFFD9A-7C0A-45A4-8C79-F36985B5CBF2}"/>
              </a:ext>
            </a:extLst>
          </p:cNvPr>
          <p:cNvPicPr>
            <a:picLocks noChangeAspect="1"/>
          </p:cNvPicPr>
          <p:nvPr/>
        </p:nvPicPr>
        <p:blipFill>
          <a:blip r:embed="rId3"/>
          <a:stretch>
            <a:fillRect/>
          </a:stretch>
        </p:blipFill>
        <p:spPr>
          <a:xfrm>
            <a:off x="9373933" y="2274509"/>
            <a:ext cx="2170067" cy="2281353"/>
          </a:xfrm>
          <a:prstGeom prst="rect">
            <a:avLst/>
          </a:prstGeom>
        </p:spPr>
      </p:pic>
    </p:spTree>
    <p:extLst>
      <p:ext uri="{BB962C8B-B14F-4D97-AF65-F5344CB8AC3E}">
        <p14:creationId xmlns:p14="http://schemas.microsoft.com/office/powerpoint/2010/main" val="53853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11</a:t>
            </a:fld>
            <a:endParaRPr lang="en-US" sz="1000" b="1" dirty="0"/>
          </a:p>
        </p:txBody>
      </p:sp>
      <p:sp>
        <p:nvSpPr>
          <p:cNvPr id="23" name="Rectangle 22"/>
          <p:cNvSpPr/>
          <p:nvPr/>
        </p:nvSpPr>
        <p:spPr>
          <a:xfrm>
            <a:off x="4201868" y="1836213"/>
            <a:ext cx="881909" cy="276999"/>
          </a:xfrm>
          <a:prstGeom prst="rect">
            <a:avLst/>
          </a:prstGeom>
        </p:spPr>
        <p:txBody>
          <a:bodyPr wrap="none">
            <a:spAutoFit/>
          </a:bodyPr>
          <a:lstStyle/>
          <a:p>
            <a:pPr algn="ctr">
              <a:defRPr/>
            </a:pPr>
            <a:r>
              <a:rPr lang="lt-LT" sz="1200" b="1" cap="all" dirty="0">
                <a:solidFill>
                  <a:schemeClr val="tx2"/>
                </a:solidFill>
                <a:ea typeface="Times New Roman"/>
                <a:cs typeface="Times New Roman"/>
              </a:rPr>
              <a:t>avalynė</a:t>
            </a:r>
            <a:endParaRPr lang="en-US" sz="1200" b="1" cap="all" dirty="0">
              <a:solidFill>
                <a:schemeClr val="tx2"/>
              </a:solidFill>
              <a:ea typeface="Times New Roman"/>
              <a:cs typeface="Times New Roman"/>
            </a:endParaRPr>
          </a:p>
        </p:txBody>
      </p:sp>
      <p:sp>
        <p:nvSpPr>
          <p:cNvPr id="25" name="Rectangle 24"/>
          <p:cNvSpPr/>
          <p:nvPr/>
        </p:nvSpPr>
        <p:spPr>
          <a:xfrm>
            <a:off x="7784650" y="1676910"/>
            <a:ext cx="953512"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Akių apsauga</a:t>
            </a:r>
            <a:endParaRPr lang="en-US" sz="1200" b="1" cap="all" dirty="0">
              <a:solidFill>
                <a:schemeClr val="tx2"/>
              </a:solidFill>
              <a:ea typeface="Times New Roman"/>
              <a:cs typeface="Times New Roman"/>
            </a:endParaRPr>
          </a:p>
        </p:txBody>
      </p:sp>
      <p:sp>
        <p:nvSpPr>
          <p:cNvPr id="26" name="Rectangle 25"/>
          <p:cNvSpPr/>
          <p:nvPr/>
        </p:nvSpPr>
        <p:spPr>
          <a:xfrm>
            <a:off x="8840133" y="1637402"/>
            <a:ext cx="1439336"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Klausos apsauga</a:t>
            </a:r>
            <a:endParaRPr lang="en-US" sz="1200" b="1" cap="all" dirty="0">
              <a:solidFill>
                <a:schemeClr val="tx2"/>
              </a:solidFill>
              <a:ea typeface="Times New Roman"/>
              <a:cs typeface="Times New Roman"/>
            </a:endParaRPr>
          </a:p>
        </p:txBody>
      </p:sp>
      <p:cxnSp>
        <p:nvCxnSpPr>
          <p:cNvPr id="27" name="Straight Connector 26"/>
          <p:cNvCxnSpPr/>
          <p:nvPr/>
        </p:nvCxnSpPr>
        <p:spPr>
          <a:xfrm rot="16200000" flipH="1">
            <a:off x="5293643" y="3489401"/>
            <a:ext cx="2419350" cy="1192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6419688" y="3548510"/>
            <a:ext cx="2438400"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7694666" y="3596302"/>
            <a:ext cx="2418554"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969784" y="3436822"/>
            <a:ext cx="9309685" cy="744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349337" y="2420977"/>
            <a:ext cx="1217694"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300" dirty="0"/>
              <a:t>Įmonės personalas</a:t>
            </a:r>
            <a:endParaRPr lang="en-US" sz="1300" dirty="0"/>
          </a:p>
        </p:txBody>
      </p:sp>
      <p:sp>
        <p:nvSpPr>
          <p:cNvPr id="40" name="Rounded Rectangle 39"/>
          <p:cNvSpPr/>
          <p:nvPr/>
        </p:nvSpPr>
        <p:spPr>
          <a:xfrm>
            <a:off x="1349336" y="3695923"/>
            <a:ext cx="1198671"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a:t>Organizuoti vizitai</a:t>
            </a:r>
            <a:endParaRPr lang="en-US" sz="1400" dirty="0"/>
          </a:p>
        </p:txBody>
      </p:sp>
      <p:sp>
        <p:nvSpPr>
          <p:cNvPr id="42" name="Rectangle 41"/>
          <p:cNvSpPr/>
          <p:nvPr/>
        </p:nvSpPr>
        <p:spPr>
          <a:xfrm>
            <a:off x="6476593" y="1706889"/>
            <a:ext cx="1257747" cy="461665"/>
          </a:xfrm>
          <a:prstGeom prst="rect">
            <a:avLst/>
          </a:prstGeom>
        </p:spPr>
        <p:txBody>
          <a:bodyPr wrap="square">
            <a:spAutoFit/>
          </a:bodyPr>
          <a:lstStyle/>
          <a:p>
            <a:pPr algn="ctr"/>
            <a:r>
              <a:rPr lang="lt-LT" sz="1200" b="1" cap="all" dirty="0">
                <a:solidFill>
                  <a:schemeClr val="tx2"/>
                </a:solidFill>
                <a:ea typeface="Times New Roman"/>
                <a:cs typeface="Times New Roman"/>
              </a:rPr>
              <a:t>Galvos apsauga</a:t>
            </a:r>
            <a:endParaRPr lang="en-US" sz="1200" b="1" cap="all" dirty="0">
              <a:solidFill>
                <a:schemeClr val="tx2"/>
              </a:solidFill>
              <a:ea typeface="Times New Roman"/>
              <a:cs typeface="Times New Roman"/>
            </a:endParaRPr>
          </a:p>
        </p:txBody>
      </p:sp>
      <p:cxnSp>
        <p:nvCxnSpPr>
          <p:cNvPr id="52" name="Straight Connector 51"/>
          <p:cNvCxnSpPr/>
          <p:nvPr/>
        </p:nvCxnSpPr>
        <p:spPr>
          <a:xfrm rot="16200000" flipH="1">
            <a:off x="3985796" y="3533818"/>
            <a:ext cx="2419350" cy="1192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264011" y="1723359"/>
            <a:ext cx="1140747" cy="461665"/>
          </a:xfrm>
          <a:prstGeom prst="rect">
            <a:avLst/>
          </a:prstGeom>
        </p:spPr>
        <p:txBody>
          <a:bodyPr wrap="square">
            <a:spAutoFit/>
          </a:bodyPr>
          <a:lstStyle/>
          <a:p>
            <a:pPr algn="ctr"/>
            <a:r>
              <a:rPr lang="lt-LT" sz="1200" b="1" cap="all" dirty="0">
                <a:solidFill>
                  <a:schemeClr val="tx2"/>
                </a:solidFill>
                <a:ea typeface="Times New Roman"/>
                <a:cs typeface="Times New Roman"/>
              </a:rPr>
              <a:t>Darbo drabužiai</a:t>
            </a:r>
            <a:endParaRPr lang="en-US" sz="1200" b="1" cap="all" dirty="0">
              <a:solidFill>
                <a:schemeClr val="tx2"/>
              </a:solidFill>
              <a:ea typeface="Times New Roman"/>
              <a:cs typeface="Times New Roman"/>
            </a:endParaRPr>
          </a:p>
        </p:txBody>
      </p:sp>
      <p:sp>
        <p:nvSpPr>
          <p:cNvPr id="9" name="TextBox 8"/>
          <p:cNvSpPr txBox="1"/>
          <p:nvPr/>
        </p:nvSpPr>
        <p:spPr>
          <a:xfrm>
            <a:off x="2052654" y="5155570"/>
            <a:ext cx="9308096" cy="110199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lang="lt-LT" sz="1200" dirty="0">
                <a:solidFill>
                  <a:prstClr val="black"/>
                </a:solidFill>
              </a:rPr>
              <a:t>Rizikos vertinimas ir darbo aprašymai nustato papildomas AAP</a:t>
            </a:r>
            <a:r>
              <a:rPr lang="en-US" sz="1200" dirty="0">
                <a:solidFill>
                  <a:prstClr val="black"/>
                </a:solidFill>
              </a:rPr>
              <a:t>. </a:t>
            </a:r>
            <a:r>
              <a:rPr lang="en-US" sz="1200" dirty="0">
                <a:solidFill>
                  <a:schemeClr val="tx1"/>
                </a:solidFill>
              </a:rPr>
              <a:t> </a:t>
            </a:r>
          </a:p>
          <a:p>
            <a:r>
              <a:rPr lang="lt-LT" sz="1200" dirty="0"/>
              <a:t>Darbo drabužiai turi būti gerai matomi, atspindėti rizikas, darbo aplinkybes ir žmogaus kūno dalis  </a:t>
            </a:r>
            <a:endParaRPr lang="en-US" sz="1200" dirty="0">
              <a:solidFill>
                <a:schemeClr val="tx1"/>
              </a:solidFill>
            </a:endParaRPr>
          </a:p>
          <a:p>
            <a:r>
              <a:rPr lang="lt-LT" sz="1200" dirty="0">
                <a:solidFill>
                  <a:schemeClr val="tx1"/>
                </a:solidFill>
              </a:rPr>
              <a:t>Vizito organizatorius turi atsakingai planuoti ir organizuoti lankymąsi biržėje, užtikrinti, kad būtų laikomasi taisyklių ir procedūrų. Atsakingas asmuo turi supažindinti svečius su taisyklėmis</a:t>
            </a:r>
            <a:r>
              <a:rPr lang="en-US" sz="1200" dirty="0">
                <a:solidFill>
                  <a:schemeClr val="tx1"/>
                </a:solidFill>
              </a:rPr>
              <a:t>.</a:t>
            </a:r>
          </a:p>
          <a:p>
            <a:r>
              <a:rPr lang="lt-LT" sz="1200" dirty="0">
                <a:solidFill>
                  <a:schemeClr val="tx1"/>
                </a:solidFill>
              </a:rPr>
              <a:t>Darbui lauke reikalingos apsaugos priemones nuo oro sąlygų</a:t>
            </a:r>
            <a:r>
              <a:rPr lang="en-US" sz="1200" dirty="0">
                <a:solidFill>
                  <a:schemeClr val="tx1"/>
                </a:solidFill>
              </a:rPr>
              <a:t> (</a:t>
            </a:r>
            <a:r>
              <a:rPr lang="lt-LT" sz="1200" dirty="0">
                <a:solidFill>
                  <a:schemeClr val="tx1"/>
                </a:solidFill>
              </a:rPr>
              <a:t>pvz. saulės</a:t>
            </a:r>
            <a:r>
              <a:rPr lang="en-US" sz="1200" dirty="0">
                <a:solidFill>
                  <a:schemeClr val="tx1"/>
                </a:solidFill>
              </a:rPr>
              <a:t>)</a:t>
            </a:r>
          </a:p>
        </p:txBody>
      </p:sp>
      <p:pic>
        <p:nvPicPr>
          <p:cNvPr id="32" name="Picture 31">
            <a:extLst>
              <a:ext uri="{FF2B5EF4-FFF2-40B4-BE49-F238E27FC236}">
                <a16:creationId xmlns:a16="http://schemas.microsoft.com/office/drawing/2014/main" id="{A059A54C-F00F-425E-B7DF-70703235C6DB}"/>
              </a:ext>
            </a:extLst>
          </p:cNvPr>
          <p:cNvPicPr>
            <a:picLocks noChangeAspect="1"/>
          </p:cNvPicPr>
          <p:nvPr/>
        </p:nvPicPr>
        <p:blipFill rotWithShape="1">
          <a:blip r:embed="rId3"/>
          <a:srcRect t="15668"/>
          <a:stretch/>
        </p:blipFill>
        <p:spPr>
          <a:xfrm>
            <a:off x="2953" y="3658387"/>
            <a:ext cx="1326679" cy="811241"/>
          </a:xfrm>
          <a:prstGeom prst="rect">
            <a:avLst/>
          </a:prstGeom>
        </p:spPr>
      </p:pic>
      <p:pic>
        <p:nvPicPr>
          <p:cNvPr id="11" name="Picture 10">
            <a:extLst>
              <a:ext uri="{FF2B5EF4-FFF2-40B4-BE49-F238E27FC236}">
                <a16:creationId xmlns:a16="http://schemas.microsoft.com/office/drawing/2014/main" id="{47F53E8C-94EB-403A-931C-A2F38F0AE9C0}"/>
              </a:ext>
            </a:extLst>
          </p:cNvPr>
          <p:cNvPicPr>
            <a:picLocks noChangeAspect="1"/>
          </p:cNvPicPr>
          <p:nvPr/>
        </p:nvPicPr>
        <p:blipFill>
          <a:blip r:embed="rId4"/>
          <a:stretch>
            <a:fillRect/>
          </a:stretch>
        </p:blipFill>
        <p:spPr>
          <a:xfrm>
            <a:off x="-3814" y="2407972"/>
            <a:ext cx="1313005" cy="684817"/>
          </a:xfrm>
          <a:prstGeom prst="rect">
            <a:avLst/>
          </a:prstGeom>
        </p:spPr>
      </p:pic>
      <p:sp>
        <p:nvSpPr>
          <p:cNvPr id="35" name="Rectangle 34">
            <a:extLst>
              <a:ext uri="{FF2B5EF4-FFF2-40B4-BE49-F238E27FC236}">
                <a16:creationId xmlns:a16="http://schemas.microsoft.com/office/drawing/2014/main" id="{9779E755-1A81-45A8-A136-F0AEA4D4180A}"/>
              </a:ext>
            </a:extLst>
          </p:cNvPr>
          <p:cNvSpPr/>
          <p:nvPr/>
        </p:nvSpPr>
        <p:spPr>
          <a:xfrm>
            <a:off x="817703" y="593808"/>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t-LT" sz="2400" b="1" cap="all" dirty="0">
                <a:solidFill>
                  <a:schemeClr val="bg1"/>
                </a:solidFill>
                <a:ea typeface="Times New Roman"/>
                <a:cs typeface="Times New Roman"/>
              </a:rPr>
              <a:t>AAP TAISYKLĖS LANKANTIS mIško valdoje</a:t>
            </a:r>
            <a:r>
              <a:rPr lang="en-US" sz="2400" b="1" cap="all" dirty="0">
                <a:solidFill>
                  <a:schemeClr val="bg1"/>
                </a:solidFill>
                <a:ea typeface="Times New Roman"/>
                <a:cs typeface="Times New Roman"/>
              </a:rPr>
              <a:t> </a:t>
            </a:r>
          </a:p>
        </p:txBody>
      </p:sp>
      <p:sp>
        <p:nvSpPr>
          <p:cNvPr id="38" name="Rounded Rectangle 36">
            <a:extLst>
              <a:ext uri="{FF2B5EF4-FFF2-40B4-BE49-F238E27FC236}">
                <a16:creationId xmlns:a16="http://schemas.microsoft.com/office/drawing/2014/main" id="{B0A0EE4D-928D-4A37-80FF-AE08569B5D8E}"/>
              </a:ext>
            </a:extLst>
          </p:cNvPr>
          <p:cNvSpPr/>
          <p:nvPr/>
        </p:nvSpPr>
        <p:spPr>
          <a:xfrm>
            <a:off x="2609514" y="2113212"/>
            <a:ext cx="1198671" cy="6347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a:t>Nevykstant mechaniniams darbams</a:t>
            </a:r>
            <a:endParaRPr lang="en-US" sz="1100" dirty="0"/>
          </a:p>
        </p:txBody>
      </p:sp>
      <p:sp>
        <p:nvSpPr>
          <p:cNvPr id="39" name="Rounded Rectangle 36">
            <a:extLst>
              <a:ext uri="{FF2B5EF4-FFF2-40B4-BE49-F238E27FC236}">
                <a16:creationId xmlns:a16="http://schemas.microsoft.com/office/drawing/2014/main" id="{DFA78406-C9B3-40DB-BC93-180E7641E055}"/>
              </a:ext>
            </a:extLst>
          </p:cNvPr>
          <p:cNvSpPr/>
          <p:nvPr/>
        </p:nvSpPr>
        <p:spPr>
          <a:xfrm>
            <a:off x="2592902" y="2861957"/>
            <a:ext cx="1198671"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Vykstant darbams</a:t>
            </a:r>
            <a:endParaRPr lang="en-US" sz="1200" dirty="0"/>
          </a:p>
        </p:txBody>
      </p:sp>
      <p:sp>
        <p:nvSpPr>
          <p:cNvPr id="41" name="Rounded Rectangle 36">
            <a:extLst>
              <a:ext uri="{FF2B5EF4-FFF2-40B4-BE49-F238E27FC236}">
                <a16:creationId xmlns:a16="http://schemas.microsoft.com/office/drawing/2014/main" id="{B0824E04-1A89-46B6-8A32-CEB26683B31F}"/>
              </a:ext>
            </a:extLst>
          </p:cNvPr>
          <p:cNvSpPr/>
          <p:nvPr/>
        </p:nvSpPr>
        <p:spPr>
          <a:xfrm>
            <a:off x="2600363" y="3614915"/>
            <a:ext cx="1198671" cy="5676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a:t>Nevykstant mechaniniams darbams</a:t>
            </a:r>
            <a:endParaRPr lang="en-US" sz="1100" dirty="0"/>
          </a:p>
        </p:txBody>
      </p:sp>
      <p:sp>
        <p:nvSpPr>
          <p:cNvPr id="46" name="Rounded Rectangle 36">
            <a:extLst>
              <a:ext uri="{FF2B5EF4-FFF2-40B4-BE49-F238E27FC236}">
                <a16:creationId xmlns:a16="http://schemas.microsoft.com/office/drawing/2014/main" id="{F77CB24B-015F-4ECD-9A4D-CC5F8FAEBFC2}"/>
              </a:ext>
            </a:extLst>
          </p:cNvPr>
          <p:cNvSpPr/>
          <p:nvPr/>
        </p:nvSpPr>
        <p:spPr>
          <a:xfrm>
            <a:off x="2592902" y="4228830"/>
            <a:ext cx="1198671"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Vykstant darbams</a:t>
            </a:r>
            <a:endParaRPr lang="en-US" sz="1200" dirty="0"/>
          </a:p>
        </p:txBody>
      </p:sp>
      <p:cxnSp>
        <p:nvCxnSpPr>
          <p:cNvPr id="47" name="Straight Connector 46">
            <a:extLst>
              <a:ext uri="{FF2B5EF4-FFF2-40B4-BE49-F238E27FC236}">
                <a16:creationId xmlns:a16="http://schemas.microsoft.com/office/drawing/2014/main" id="{38DF7722-66CA-49DA-B902-145E39F7A104}"/>
              </a:ext>
            </a:extLst>
          </p:cNvPr>
          <p:cNvCxnSpPr>
            <a:cxnSpLocks/>
          </p:cNvCxnSpPr>
          <p:nvPr/>
        </p:nvCxnSpPr>
        <p:spPr>
          <a:xfrm>
            <a:off x="4100845" y="2743155"/>
            <a:ext cx="6178624"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9C52DE-A540-4813-98F5-B2E7FC6B9693}"/>
              </a:ext>
            </a:extLst>
          </p:cNvPr>
          <p:cNvCxnSpPr>
            <a:cxnSpLocks/>
          </p:cNvCxnSpPr>
          <p:nvPr/>
        </p:nvCxnSpPr>
        <p:spPr>
          <a:xfrm>
            <a:off x="4100845" y="4201792"/>
            <a:ext cx="6178624"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4" name="Group 41">
            <a:extLst>
              <a:ext uri="{FF2B5EF4-FFF2-40B4-BE49-F238E27FC236}">
                <a16:creationId xmlns:a16="http://schemas.microsoft.com/office/drawing/2014/main" id="{BAC4F1C7-2AB4-4663-B549-2B4FD548CB48}"/>
              </a:ext>
            </a:extLst>
          </p:cNvPr>
          <p:cNvGrpSpPr/>
          <p:nvPr/>
        </p:nvGrpSpPr>
        <p:grpSpPr>
          <a:xfrm>
            <a:off x="9154555" y="4255372"/>
            <a:ext cx="722695" cy="595343"/>
            <a:chOff x="7452324" y="3501009"/>
            <a:chExt cx="971543" cy="800339"/>
          </a:xfrm>
        </p:grpSpPr>
        <p:pic>
          <p:nvPicPr>
            <p:cNvPr id="45" name="Picture 2" descr="kuulosuo">
              <a:extLst>
                <a:ext uri="{FF2B5EF4-FFF2-40B4-BE49-F238E27FC236}">
                  <a16:creationId xmlns:a16="http://schemas.microsoft.com/office/drawing/2014/main" id="{08B66617-9AB6-4321-ADB0-C6C65D84B973}"/>
                </a:ext>
              </a:extLst>
            </p:cNvPr>
            <p:cNvPicPr>
              <a:picLocks noChangeAspect="1" noChangeArrowheads="1"/>
            </p:cNvPicPr>
            <p:nvPr/>
          </p:nvPicPr>
          <p:blipFill>
            <a:blip r:embed="rId5" cstate="print">
              <a:grayscl/>
            </a:blip>
            <a:srcRect/>
            <a:stretch>
              <a:fillRect/>
            </a:stretch>
          </p:blipFill>
          <p:spPr bwMode="auto">
            <a:xfrm>
              <a:off x="7452324" y="3501009"/>
              <a:ext cx="884585" cy="800339"/>
            </a:xfrm>
            <a:prstGeom prst="rect">
              <a:avLst/>
            </a:prstGeom>
            <a:noFill/>
          </p:spPr>
        </p:pic>
        <p:sp>
          <p:nvSpPr>
            <p:cNvPr id="48" name="Rectangle 47">
              <a:extLst>
                <a:ext uri="{FF2B5EF4-FFF2-40B4-BE49-F238E27FC236}">
                  <a16:creationId xmlns:a16="http://schemas.microsoft.com/office/drawing/2014/main" id="{AC08573F-AA21-44CF-8B18-0E6E9378279C}"/>
                </a:ext>
              </a:extLst>
            </p:cNvPr>
            <p:cNvSpPr/>
            <p:nvPr/>
          </p:nvSpPr>
          <p:spPr>
            <a:xfrm>
              <a:off x="7467274" y="3789040"/>
              <a:ext cx="956593" cy="496505"/>
            </a:xfrm>
            <a:prstGeom prst="rect">
              <a:avLst/>
            </a:prstGeom>
          </p:spPr>
          <p:txBody>
            <a:bodyPr wrap="square" anchor="ctr">
              <a:spAutoFit/>
            </a:bodyPr>
            <a:lstStyle/>
            <a:p>
              <a:pPr algn="ctr"/>
              <a:r>
                <a:rPr lang="en-US" sz="900" b="1" dirty="0">
                  <a:solidFill>
                    <a:prstClr val="black"/>
                  </a:solidFill>
                  <a:ea typeface="Times New Roman"/>
                  <a:cs typeface="Times New Roman"/>
                </a:rPr>
                <a:t>Over 85 dB</a:t>
              </a:r>
              <a:endParaRPr lang="en-US" sz="900" dirty="0">
                <a:solidFill>
                  <a:prstClr val="black"/>
                </a:solidFill>
              </a:endParaRPr>
            </a:p>
          </p:txBody>
        </p:sp>
      </p:grpSp>
      <p:pic>
        <p:nvPicPr>
          <p:cNvPr id="49" name="Picture 48" descr="Skyddsskor.jpg">
            <a:extLst>
              <a:ext uri="{FF2B5EF4-FFF2-40B4-BE49-F238E27FC236}">
                <a16:creationId xmlns:a16="http://schemas.microsoft.com/office/drawing/2014/main" id="{A876361A-7C8A-4898-94A4-8D854D2AB3C2}"/>
              </a:ext>
            </a:extLst>
          </p:cNvPr>
          <p:cNvPicPr>
            <a:picLocks noChangeAspect="1"/>
          </p:cNvPicPr>
          <p:nvPr/>
        </p:nvPicPr>
        <p:blipFill>
          <a:blip r:embed="rId6" cstate="print"/>
          <a:stretch>
            <a:fillRect/>
          </a:stretch>
        </p:blipFill>
        <p:spPr>
          <a:xfrm>
            <a:off x="4352517" y="2189019"/>
            <a:ext cx="488912" cy="488912"/>
          </a:xfrm>
          <a:prstGeom prst="rect">
            <a:avLst/>
          </a:prstGeom>
        </p:spPr>
      </p:pic>
      <p:pic>
        <p:nvPicPr>
          <p:cNvPr id="53" name="Picture 52">
            <a:extLst>
              <a:ext uri="{FF2B5EF4-FFF2-40B4-BE49-F238E27FC236}">
                <a16:creationId xmlns:a16="http://schemas.microsoft.com/office/drawing/2014/main" id="{707DFBA4-CB3E-416C-B8E5-6D04270ADA46}"/>
              </a:ext>
            </a:extLst>
          </p:cNvPr>
          <p:cNvPicPr>
            <a:picLocks noChangeAspect="1"/>
          </p:cNvPicPr>
          <p:nvPr/>
        </p:nvPicPr>
        <p:blipFill>
          <a:blip r:embed="rId7" cstate="print"/>
          <a:stretch>
            <a:fillRect/>
          </a:stretch>
        </p:blipFill>
        <p:spPr>
          <a:xfrm>
            <a:off x="5622787" y="2227128"/>
            <a:ext cx="452294" cy="452294"/>
          </a:xfrm>
          <a:prstGeom prst="rect">
            <a:avLst/>
          </a:prstGeom>
        </p:spPr>
      </p:pic>
      <p:pic>
        <p:nvPicPr>
          <p:cNvPr id="54" name="Picture 53" descr="Skyddsskor.jpg">
            <a:extLst>
              <a:ext uri="{FF2B5EF4-FFF2-40B4-BE49-F238E27FC236}">
                <a16:creationId xmlns:a16="http://schemas.microsoft.com/office/drawing/2014/main" id="{709AA92B-6E86-4A7E-B04D-2AD5C0FE9CE9}"/>
              </a:ext>
            </a:extLst>
          </p:cNvPr>
          <p:cNvPicPr>
            <a:picLocks noChangeAspect="1"/>
          </p:cNvPicPr>
          <p:nvPr/>
        </p:nvPicPr>
        <p:blipFill>
          <a:blip r:embed="rId6" cstate="print"/>
          <a:stretch>
            <a:fillRect/>
          </a:stretch>
        </p:blipFill>
        <p:spPr>
          <a:xfrm>
            <a:off x="4352517" y="2856635"/>
            <a:ext cx="488912" cy="488912"/>
          </a:xfrm>
          <a:prstGeom prst="rect">
            <a:avLst/>
          </a:prstGeom>
        </p:spPr>
      </p:pic>
      <p:grpSp>
        <p:nvGrpSpPr>
          <p:cNvPr id="60" name="Group 41">
            <a:extLst>
              <a:ext uri="{FF2B5EF4-FFF2-40B4-BE49-F238E27FC236}">
                <a16:creationId xmlns:a16="http://schemas.microsoft.com/office/drawing/2014/main" id="{7A591F36-27DF-49A6-A906-7C21C3F1E653}"/>
              </a:ext>
            </a:extLst>
          </p:cNvPr>
          <p:cNvGrpSpPr/>
          <p:nvPr/>
        </p:nvGrpSpPr>
        <p:grpSpPr>
          <a:xfrm>
            <a:off x="9154555" y="2795119"/>
            <a:ext cx="722695" cy="595343"/>
            <a:chOff x="7452324" y="3501009"/>
            <a:chExt cx="971543" cy="800339"/>
          </a:xfrm>
        </p:grpSpPr>
        <p:pic>
          <p:nvPicPr>
            <p:cNvPr id="61" name="Picture 2" descr="kuulosuo">
              <a:extLst>
                <a:ext uri="{FF2B5EF4-FFF2-40B4-BE49-F238E27FC236}">
                  <a16:creationId xmlns:a16="http://schemas.microsoft.com/office/drawing/2014/main" id="{8BD03ED3-4F2E-436C-B428-FEDEB57CB395}"/>
                </a:ext>
              </a:extLst>
            </p:cNvPr>
            <p:cNvPicPr>
              <a:picLocks noChangeAspect="1" noChangeArrowheads="1"/>
            </p:cNvPicPr>
            <p:nvPr/>
          </p:nvPicPr>
          <p:blipFill>
            <a:blip r:embed="rId5" cstate="print">
              <a:grayscl/>
            </a:blip>
            <a:srcRect/>
            <a:stretch>
              <a:fillRect/>
            </a:stretch>
          </p:blipFill>
          <p:spPr bwMode="auto">
            <a:xfrm>
              <a:off x="7452324" y="3501009"/>
              <a:ext cx="884585" cy="800339"/>
            </a:xfrm>
            <a:prstGeom prst="rect">
              <a:avLst/>
            </a:prstGeom>
            <a:noFill/>
          </p:spPr>
        </p:pic>
        <p:sp>
          <p:nvSpPr>
            <p:cNvPr id="62" name="Rectangle 61">
              <a:extLst>
                <a:ext uri="{FF2B5EF4-FFF2-40B4-BE49-F238E27FC236}">
                  <a16:creationId xmlns:a16="http://schemas.microsoft.com/office/drawing/2014/main" id="{CA210522-31B0-4F3F-91E8-E04D02D4F4A7}"/>
                </a:ext>
              </a:extLst>
            </p:cNvPr>
            <p:cNvSpPr/>
            <p:nvPr/>
          </p:nvSpPr>
          <p:spPr>
            <a:xfrm>
              <a:off x="7467274" y="3789040"/>
              <a:ext cx="956593" cy="496505"/>
            </a:xfrm>
            <a:prstGeom prst="rect">
              <a:avLst/>
            </a:prstGeom>
          </p:spPr>
          <p:txBody>
            <a:bodyPr wrap="square" anchor="ctr">
              <a:spAutoFit/>
            </a:bodyPr>
            <a:lstStyle/>
            <a:p>
              <a:pPr algn="ctr"/>
              <a:r>
                <a:rPr lang="en-US" sz="900" b="1" dirty="0">
                  <a:solidFill>
                    <a:prstClr val="black"/>
                  </a:solidFill>
                  <a:ea typeface="Times New Roman"/>
                  <a:cs typeface="Times New Roman"/>
                </a:rPr>
                <a:t>Over 85 dB</a:t>
              </a:r>
              <a:endParaRPr lang="en-US" sz="900" dirty="0">
                <a:solidFill>
                  <a:prstClr val="black"/>
                </a:solidFill>
              </a:endParaRPr>
            </a:p>
          </p:txBody>
        </p:sp>
      </p:grpSp>
      <p:pic>
        <p:nvPicPr>
          <p:cNvPr id="75" name="Picture 74" descr="Skyddsskor.jpg">
            <a:extLst>
              <a:ext uri="{FF2B5EF4-FFF2-40B4-BE49-F238E27FC236}">
                <a16:creationId xmlns:a16="http://schemas.microsoft.com/office/drawing/2014/main" id="{E4A85D9A-85B2-4AE6-810F-E54623EDE6AE}"/>
              </a:ext>
            </a:extLst>
          </p:cNvPr>
          <p:cNvPicPr>
            <a:picLocks noChangeAspect="1"/>
          </p:cNvPicPr>
          <p:nvPr/>
        </p:nvPicPr>
        <p:blipFill>
          <a:blip r:embed="rId6" cstate="print"/>
          <a:stretch>
            <a:fillRect/>
          </a:stretch>
        </p:blipFill>
        <p:spPr>
          <a:xfrm>
            <a:off x="4352517" y="3543119"/>
            <a:ext cx="488912" cy="488912"/>
          </a:xfrm>
          <a:prstGeom prst="rect">
            <a:avLst/>
          </a:prstGeom>
        </p:spPr>
      </p:pic>
      <p:sp>
        <p:nvSpPr>
          <p:cNvPr id="76" name="TextBox 75">
            <a:extLst>
              <a:ext uri="{FF2B5EF4-FFF2-40B4-BE49-F238E27FC236}">
                <a16:creationId xmlns:a16="http://schemas.microsoft.com/office/drawing/2014/main" id="{CC56F9F5-AF00-4503-A12A-FD3E6AA5DB4C}"/>
              </a:ext>
            </a:extLst>
          </p:cNvPr>
          <p:cNvSpPr txBox="1"/>
          <p:nvPr/>
        </p:nvSpPr>
        <p:spPr>
          <a:xfrm>
            <a:off x="4014472" y="3987406"/>
            <a:ext cx="1230831" cy="246221"/>
          </a:xfrm>
          <a:prstGeom prst="rect">
            <a:avLst/>
          </a:prstGeom>
          <a:noFill/>
        </p:spPr>
        <p:txBody>
          <a:bodyPr wrap="square" rtlCol="0">
            <a:spAutoFit/>
          </a:bodyPr>
          <a:lstStyle/>
          <a:p>
            <a:pPr algn="ctr"/>
            <a:r>
              <a:rPr lang="lt-LT" sz="1000" dirty="0"/>
              <a:t>Rekomenduojama</a:t>
            </a:r>
            <a:endParaRPr lang="en-US" sz="1000" dirty="0"/>
          </a:p>
        </p:txBody>
      </p:sp>
      <p:pic>
        <p:nvPicPr>
          <p:cNvPr id="77" name="Picture 76" descr="Skyddsskor.jpg">
            <a:extLst>
              <a:ext uri="{FF2B5EF4-FFF2-40B4-BE49-F238E27FC236}">
                <a16:creationId xmlns:a16="http://schemas.microsoft.com/office/drawing/2014/main" id="{AA7FC2B6-1297-4CA9-AF3B-48C94A9150F8}"/>
              </a:ext>
            </a:extLst>
          </p:cNvPr>
          <p:cNvPicPr>
            <a:picLocks noChangeAspect="1"/>
          </p:cNvPicPr>
          <p:nvPr/>
        </p:nvPicPr>
        <p:blipFill>
          <a:blip r:embed="rId6" cstate="print"/>
          <a:stretch>
            <a:fillRect/>
          </a:stretch>
        </p:blipFill>
        <p:spPr>
          <a:xfrm>
            <a:off x="4333772" y="4294416"/>
            <a:ext cx="488912" cy="488912"/>
          </a:xfrm>
          <a:prstGeom prst="rect">
            <a:avLst/>
          </a:prstGeom>
        </p:spPr>
      </p:pic>
      <p:sp>
        <p:nvSpPr>
          <p:cNvPr id="78" name="TextBox 77">
            <a:extLst>
              <a:ext uri="{FF2B5EF4-FFF2-40B4-BE49-F238E27FC236}">
                <a16:creationId xmlns:a16="http://schemas.microsoft.com/office/drawing/2014/main" id="{F1BD8D1E-C2E5-4053-9682-16EA66CBD9B5}"/>
              </a:ext>
            </a:extLst>
          </p:cNvPr>
          <p:cNvSpPr txBox="1"/>
          <p:nvPr/>
        </p:nvSpPr>
        <p:spPr>
          <a:xfrm>
            <a:off x="3995727" y="4738703"/>
            <a:ext cx="1230831" cy="246221"/>
          </a:xfrm>
          <a:prstGeom prst="rect">
            <a:avLst/>
          </a:prstGeom>
          <a:noFill/>
        </p:spPr>
        <p:txBody>
          <a:bodyPr wrap="square" rtlCol="0">
            <a:spAutoFit/>
          </a:bodyPr>
          <a:lstStyle/>
          <a:p>
            <a:pPr algn="ctr"/>
            <a:r>
              <a:rPr lang="lt-LT" sz="1000" dirty="0"/>
              <a:t>Rekomenduojama</a:t>
            </a:r>
            <a:endParaRPr lang="en-US" sz="1000" dirty="0"/>
          </a:p>
        </p:txBody>
      </p:sp>
      <p:sp>
        <p:nvSpPr>
          <p:cNvPr id="64" name="TextBox 63">
            <a:hlinkClick r:id="rId8" action="ppaction://hlinksldjump"/>
            <a:extLst>
              <a:ext uri="{FF2B5EF4-FFF2-40B4-BE49-F238E27FC236}">
                <a16:creationId xmlns:a16="http://schemas.microsoft.com/office/drawing/2014/main" id="{146CDF17-9BE3-4799-98D1-D83F2D637A78}"/>
              </a:ext>
            </a:extLst>
          </p:cNvPr>
          <p:cNvSpPr txBox="1"/>
          <p:nvPr/>
        </p:nvSpPr>
        <p:spPr>
          <a:xfrm>
            <a:off x="2967457"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lt-LT" sz="1200" dirty="0"/>
              <a:t>ATGAL į pradžią</a:t>
            </a:r>
            <a:endParaRPr lang="en-US" sz="1200" dirty="0"/>
          </a:p>
        </p:txBody>
      </p:sp>
      <p:sp>
        <p:nvSpPr>
          <p:cNvPr id="2" name="TextBox 1">
            <a:extLst>
              <a:ext uri="{FF2B5EF4-FFF2-40B4-BE49-F238E27FC236}">
                <a16:creationId xmlns:a16="http://schemas.microsoft.com/office/drawing/2014/main" id="{50E77483-F2F7-4C26-9430-A5C8592E6FB2}"/>
              </a:ext>
            </a:extLst>
          </p:cNvPr>
          <p:cNvSpPr txBox="1"/>
          <p:nvPr/>
        </p:nvSpPr>
        <p:spPr>
          <a:xfrm>
            <a:off x="-17823" y="4508776"/>
            <a:ext cx="2593634" cy="400110"/>
          </a:xfrm>
          <a:prstGeom prst="rect">
            <a:avLst/>
          </a:prstGeom>
          <a:noFill/>
        </p:spPr>
        <p:txBody>
          <a:bodyPr wrap="square" rtlCol="0">
            <a:spAutoFit/>
          </a:bodyPr>
          <a:lstStyle/>
          <a:p>
            <a:r>
              <a:rPr lang="lt-LT" sz="1000" b="1" dirty="0"/>
              <a:t>Privačių miškų savininkai, patikrinimai  ir kt.</a:t>
            </a:r>
            <a:endParaRPr lang="en-US" sz="1000" b="1" dirty="0"/>
          </a:p>
        </p:txBody>
      </p:sp>
      <p:pic>
        <p:nvPicPr>
          <p:cNvPr id="83" name="Picture 82">
            <a:extLst>
              <a:ext uri="{FF2B5EF4-FFF2-40B4-BE49-F238E27FC236}">
                <a16:creationId xmlns:a16="http://schemas.microsoft.com/office/drawing/2014/main" id="{790E828D-1899-42FC-BAF4-4524439AA673}"/>
              </a:ext>
            </a:extLst>
          </p:cNvPr>
          <p:cNvPicPr>
            <a:picLocks noChangeAspect="1"/>
          </p:cNvPicPr>
          <p:nvPr/>
        </p:nvPicPr>
        <p:blipFill>
          <a:blip r:embed="rId7" cstate="print"/>
          <a:stretch>
            <a:fillRect/>
          </a:stretch>
        </p:blipFill>
        <p:spPr>
          <a:xfrm>
            <a:off x="5622787" y="2855824"/>
            <a:ext cx="452294" cy="452294"/>
          </a:xfrm>
          <a:prstGeom prst="rect">
            <a:avLst/>
          </a:prstGeom>
        </p:spPr>
      </p:pic>
      <p:pic>
        <p:nvPicPr>
          <p:cNvPr id="84" name="Picture 83">
            <a:extLst>
              <a:ext uri="{FF2B5EF4-FFF2-40B4-BE49-F238E27FC236}">
                <a16:creationId xmlns:a16="http://schemas.microsoft.com/office/drawing/2014/main" id="{A875F775-9FAF-4157-85E4-0D8E23EF476D}"/>
              </a:ext>
            </a:extLst>
          </p:cNvPr>
          <p:cNvPicPr>
            <a:picLocks noChangeAspect="1"/>
          </p:cNvPicPr>
          <p:nvPr/>
        </p:nvPicPr>
        <p:blipFill>
          <a:blip r:embed="rId7" cstate="print"/>
          <a:stretch>
            <a:fillRect/>
          </a:stretch>
        </p:blipFill>
        <p:spPr>
          <a:xfrm>
            <a:off x="5621353" y="3596538"/>
            <a:ext cx="452294" cy="452294"/>
          </a:xfrm>
          <a:prstGeom prst="rect">
            <a:avLst/>
          </a:prstGeom>
        </p:spPr>
      </p:pic>
      <p:pic>
        <p:nvPicPr>
          <p:cNvPr id="85" name="Picture 84">
            <a:extLst>
              <a:ext uri="{FF2B5EF4-FFF2-40B4-BE49-F238E27FC236}">
                <a16:creationId xmlns:a16="http://schemas.microsoft.com/office/drawing/2014/main" id="{10A5CB61-1EC5-4C7E-93AC-2EC196645B00}"/>
              </a:ext>
            </a:extLst>
          </p:cNvPr>
          <p:cNvPicPr>
            <a:picLocks noChangeAspect="1"/>
          </p:cNvPicPr>
          <p:nvPr/>
        </p:nvPicPr>
        <p:blipFill>
          <a:blip r:embed="rId7" cstate="print"/>
          <a:stretch>
            <a:fillRect/>
          </a:stretch>
        </p:blipFill>
        <p:spPr>
          <a:xfrm>
            <a:off x="5622787" y="4371554"/>
            <a:ext cx="452294" cy="452294"/>
          </a:xfrm>
          <a:prstGeom prst="rect">
            <a:avLst/>
          </a:prstGeom>
        </p:spPr>
      </p:pic>
      <p:pic>
        <p:nvPicPr>
          <p:cNvPr id="86" name="Picture 85">
            <a:extLst>
              <a:ext uri="{FF2B5EF4-FFF2-40B4-BE49-F238E27FC236}">
                <a16:creationId xmlns:a16="http://schemas.microsoft.com/office/drawing/2014/main" id="{CA38C81B-5312-4A34-AC54-B2CA1E3937F3}"/>
              </a:ext>
            </a:extLst>
          </p:cNvPr>
          <p:cNvPicPr>
            <a:picLocks noChangeAspect="1"/>
          </p:cNvPicPr>
          <p:nvPr/>
        </p:nvPicPr>
        <p:blipFill>
          <a:blip r:embed="rId9"/>
          <a:stretch>
            <a:fillRect/>
          </a:stretch>
        </p:blipFill>
        <p:spPr>
          <a:xfrm>
            <a:off x="6753033" y="4311300"/>
            <a:ext cx="566973" cy="523359"/>
          </a:xfrm>
          <a:prstGeom prst="rect">
            <a:avLst/>
          </a:prstGeom>
        </p:spPr>
      </p:pic>
      <p:pic>
        <p:nvPicPr>
          <p:cNvPr id="87" name="Picture 86">
            <a:extLst>
              <a:ext uri="{FF2B5EF4-FFF2-40B4-BE49-F238E27FC236}">
                <a16:creationId xmlns:a16="http://schemas.microsoft.com/office/drawing/2014/main" id="{2EE6E4E0-52C9-42B5-AB75-968D77546BD0}"/>
              </a:ext>
            </a:extLst>
          </p:cNvPr>
          <p:cNvPicPr>
            <a:picLocks noChangeAspect="1"/>
          </p:cNvPicPr>
          <p:nvPr/>
        </p:nvPicPr>
        <p:blipFill>
          <a:blip r:embed="rId9"/>
          <a:stretch>
            <a:fillRect/>
          </a:stretch>
        </p:blipFill>
        <p:spPr>
          <a:xfrm>
            <a:off x="6784577" y="2844868"/>
            <a:ext cx="566973" cy="523359"/>
          </a:xfrm>
          <a:prstGeom prst="rect">
            <a:avLst/>
          </a:prstGeom>
        </p:spPr>
      </p:pic>
      <p:sp>
        <p:nvSpPr>
          <p:cNvPr id="88" name="TextBox 87">
            <a:extLst>
              <a:ext uri="{FF2B5EF4-FFF2-40B4-BE49-F238E27FC236}">
                <a16:creationId xmlns:a16="http://schemas.microsoft.com/office/drawing/2014/main" id="{0D45E8C9-02F5-4237-B35F-CD8061B64090}"/>
              </a:ext>
            </a:extLst>
          </p:cNvPr>
          <p:cNvSpPr txBox="1"/>
          <p:nvPr/>
        </p:nvSpPr>
        <p:spPr>
          <a:xfrm>
            <a:off x="10130732" y="2884442"/>
            <a:ext cx="1937221" cy="400110"/>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lt-LT" sz="1000" dirty="0"/>
              <a:t>Jei vykdomi darbai, saugus atstumas </a:t>
            </a:r>
            <a:r>
              <a:rPr lang="en-US" sz="1000" dirty="0"/>
              <a:t>(&gt; 90m)</a:t>
            </a:r>
          </a:p>
        </p:txBody>
      </p:sp>
      <p:sp>
        <p:nvSpPr>
          <p:cNvPr id="90" name="TextBox 89">
            <a:extLst>
              <a:ext uri="{FF2B5EF4-FFF2-40B4-BE49-F238E27FC236}">
                <a16:creationId xmlns:a16="http://schemas.microsoft.com/office/drawing/2014/main" id="{0D59CE7E-79B1-45CD-B85C-7EB0DD8D3BBE}"/>
              </a:ext>
            </a:extLst>
          </p:cNvPr>
          <p:cNvSpPr txBox="1"/>
          <p:nvPr/>
        </p:nvSpPr>
        <p:spPr>
          <a:xfrm>
            <a:off x="6471960" y="2324840"/>
            <a:ext cx="1230831" cy="246221"/>
          </a:xfrm>
          <a:prstGeom prst="rect">
            <a:avLst/>
          </a:prstGeom>
          <a:noFill/>
        </p:spPr>
        <p:txBody>
          <a:bodyPr wrap="square" rtlCol="0">
            <a:spAutoFit/>
          </a:bodyPr>
          <a:lstStyle/>
          <a:p>
            <a:pPr algn="ctr"/>
            <a:r>
              <a:rPr lang="lt-LT" sz="1000" dirty="0"/>
              <a:t>Rekomenduojama</a:t>
            </a:r>
            <a:endParaRPr lang="en-US" sz="1000" dirty="0"/>
          </a:p>
        </p:txBody>
      </p:sp>
      <p:sp>
        <p:nvSpPr>
          <p:cNvPr id="91" name="TextBox 90">
            <a:extLst>
              <a:ext uri="{FF2B5EF4-FFF2-40B4-BE49-F238E27FC236}">
                <a16:creationId xmlns:a16="http://schemas.microsoft.com/office/drawing/2014/main" id="{DC2B7FD6-BF52-4FEA-9126-6A71DE94C50D}"/>
              </a:ext>
            </a:extLst>
          </p:cNvPr>
          <p:cNvSpPr txBox="1"/>
          <p:nvPr/>
        </p:nvSpPr>
        <p:spPr>
          <a:xfrm>
            <a:off x="6471960" y="3781900"/>
            <a:ext cx="1210720" cy="400110"/>
          </a:xfrm>
          <a:prstGeom prst="rect">
            <a:avLst/>
          </a:prstGeom>
          <a:noFill/>
        </p:spPr>
        <p:txBody>
          <a:bodyPr wrap="square" rtlCol="0">
            <a:spAutoFit/>
          </a:bodyPr>
          <a:lstStyle/>
          <a:p>
            <a:pPr algn="ctr"/>
            <a:r>
              <a:rPr lang="lt-LT" sz="1000" dirty="0"/>
              <a:t>Rekomenduojama</a:t>
            </a:r>
            <a:endParaRPr lang="en-US" sz="1000" dirty="0"/>
          </a:p>
          <a:p>
            <a:pPr algn="ctr"/>
            <a:endParaRPr lang="en-US" sz="1000" dirty="0"/>
          </a:p>
        </p:txBody>
      </p:sp>
      <p:pic>
        <p:nvPicPr>
          <p:cNvPr id="56" name="Picture 2" descr="Safety sign General warning | 300 * 264 mm">
            <a:extLst>
              <a:ext uri="{FF2B5EF4-FFF2-40B4-BE49-F238E27FC236}">
                <a16:creationId xmlns:a16="http://schemas.microsoft.com/office/drawing/2014/main" id="{910E6738-A1CD-40B1-992B-C484679C43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4413" y="5386056"/>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Skyddsglasogon.jpg">
            <a:extLst>
              <a:ext uri="{FF2B5EF4-FFF2-40B4-BE49-F238E27FC236}">
                <a16:creationId xmlns:a16="http://schemas.microsoft.com/office/drawing/2014/main" id="{3160673D-8F8F-49B8-AC87-424020A73149}"/>
              </a:ext>
            </a:extLst>
          </p:cNvPr>
          <p:cNvPicPr>
            <a:picLocks noChangeAspect="1"/>
          </p:cNvPicPr>
          <p:nvPr/>
        </p:nvPicPr>
        <p:blipFill>
          <a:blip r:embed="rId11" cstate="print"/>
          <a:stretch>
            <a:fillRect/>
          </a:stretch>
        </p:blipFill>
        <p:spPr>
          <a:xfrm>
            <a:off x="7980596" y="2130292"/>
            <a:ext cx="502709" cy="502709"/>
          </a:xfrm>
          <a:prstGeom prst="rect">
            <a:avLst/>
          </a:prstGeom>
        </p:spPr>
      </p:pic>
      <p:pic>
        <p:nvPicPr>
          <p:cNvPr id="63" name="Picture 62" descr="Skyddsglasogon.jpg">
            <a:extLst>
              <a:ext uri="{FF2B5EF4-FFF2-40B4-BE49-F238E27FC236}">
                <a16:creationId xmlns:a16="http://schemas.microsoft.com/office/drawing/2014/main" id="{6BE4D649-430F-48B8-B376-23B135D08D2D}"/>
              </a:ext>
            </a:extLst>
          </p:cNvPr>
          <p:cNvPicPr>
            <a:picLocks noChangeAspect="1"/>
          </p:cNvPicPr>
          <p:nvPr/>
        </p:nvPicPr>
        <p:blipFill>
          <a:blip r:embed="rId11" cstate="print"/>
          <a:stretch>
            <a:fillRect/>
          </a:stretch>
        </p:blipFill>
        <p:spPr>
          <a:xfrm>
            <a:off x="7997958" y="4314595"/>
            <a:ext cx="485347" cy="485347"/>
          </a:xfrm>
          <a:prstGeom prst="rect">
            <a:avLst/>
          </a:prstGeom>
        </p:spPr>
      </p:pic>
      <p:sp>
        <p:nvSpPr>
          <p:cNvPr id="65" name="TextBox 64">
            <a:extLst>
              <a:ext uri="{FF2B5EF4-FFF2-40B4-BE49-F238E27FC236}">
                <a16:creationId xmlns:a16="http://schemas.microsoft.com/office/drawing/2014/main" id="{3DD0BF71-C977-4B74-9795-B4BE21B5BB12}"/>
              </a:ext>
            </a:extLst>
          </p:cNvPr>
          <p:cNvSpPr txBox="1"/>
          <p:nvPr/>
        </p:nvSpPr>
        <p:spPr>
          <a:xfrm>
            <a:off x="10130732" y="4330848"/>
            <a:ext cx="1937221" cy="400110"/>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lt-LT" sz="1000" dirty="0"/>
              <a:t>Jei vykdomi darbai, saugus atstumas </a:t>
            </a:r>
            <a:r>
              <a:rPr lang="en-US" sz="1000" dirty="0"/>
              <a:t>(&gt; 90m)</a:t>
            </a:r>
          </a:p>
        </p:txBody>
      </p:sp>
      <p:pic>
        <p:nvPicPr>
          <p:cNvPr id="66" name="Picture 65" descr="Skyddsglasogon.jpg">
            <a:extLst>
              <a:ext uri="{FF2B5EF4-FFF2-40B4-BE49-F238E27FC236}">
                <a16:creationId xmlns:a16="http://schemas.microsoft.com/office/drawing/2014/main" id="{141FA8FB-B11C-4936-B681-2EBE9BB8BB2A}"/>
              </a:ext>
            </a:extLst>
          </p:cNvPr>
          <p:cNvPicPr>
            <a:picLocks noChangeAspect="1"/>
          </p:cNvPicPr>
          <p:nvPr/>
        </p:nvPicPr>
        <p:blipFill>
          <a:blip r:embed="rId11" cstate="print"/>
          <a:stretch>
            <a:fillRect/>
          </a:stretch>
        </p:blipFill>
        <p:spPr>
          <a:xfrm>
            <a:off x="8080993" y="3535543"/>
            <a:ext cx="328589" cy="328589"/>
          </a:xfrm>
          <a:prstGeom prst="rect">
            <a:avLst/>
          </a:prstGeom>
        </p:spPr>
      </p:pic>
      <p:pic>
        <p:nvPicPr>
          <p:cNvPr id="67" name="Picture 66" descr="Skyddsglasogon.jpg">
            <a:extLst>
              <a:ext uri="{FF2B5EF4-FFF2-40B4-BE49-F238E27FC236}">
                <a16:creationId xmlns:a16="http://schemas.microsoft.com/office/drawing/2014/main" id="{C2002C2B-BA6E-43B4-93A6-CBE475B3E48A}"/>
              </a:ext>
            </a:extLst>
          </p:cNvPr>
          <p:cNvPicPr>
            <a:picLocks noChangeAspect="1"/>
          </p:cNvPicPr>
          <p:nvPr/>
        </p:nvPicPr>
        <p:blipFill>
          <a:blip r:embed="rId11" cstate="print"/>
          <a:stretch>
            <a:fillRect/>
          </a:stretch>
        </p:blipFill>
        <p:spPr>
          <a:xfrm>
            <a:off x="7984698" y="2853507"/>
            <a:ext cx="485347" cy="485347"/>
          </a:xfrm>
          <a:prstGeom prst="rect">
            <a:avLst/>
          </a:prstGeom>
        </p:spPr>
      </p:pic>
      <p:sp>
        <p:nvSpPr>
          <p:cNvPr id="58" name="TextBox 57">
            <a:extLst>
              <a:ext uri="{FF2B5EF4-FFF2-40B4-BE49-F238E27FC236}">
                <a16:creationId xmlns:a16="http://schemas.microsoft.com/office/drawing/2014/main" id="{E7C2D7FB-7885-493B-B67F-4E7C52C06FDD}"/>
              </a:ext>
            </a:extLst>
          </p:cNvPr>
          <p:cNvSpPr txBox="1"/>
          <p:nvPr/>
        </p:nvSpPr>
        <p:spPr>
          <a:xfrm>
            <a:off x="7622011" y="3842777"/>
            <a:ext cx="1281138" cy="400110"/>
          </a:xfrm>
          <a:prstGeom prst="rect">
            <a:avLst/>
          </a:prstGeom>
          <a:noFill/>
        </p:spPr>
        <p:txBody>
          <a:bodyPr wrap="square" rtlCol="0">
            <a:spAutoFit/>
          </a:bodyPr>
          <a:lstStyle/>
          <a:p>
            <a:pPr algn="ctr"/>
            <a:r>
              <a:rPr lang="lt-LT" sz="1000" dirty="0"/>
              <a:t>Rekomenduojama miško savininkams</a:t>
            </a:r>
            <a:endParaRPr lang="en-US" sz="1000" dirty="0"/>
          </a:p>
        </p:txBody>
      </p:sp>
      <p:sp>
        <p:nvSpPr>
          <p:cNvPr id="59" name="TextBox 58">
            <a:extLst>
              <a:ext uri="{FF2B5EF4-FFF2-40B4-BE49-F238E27FC236}">
                <a16:creationId xmlns:a16="http://schemas.microsoft.com/office/drawing/2014/main" id="{9D1C819E-7A02-4A25-ADFC-34714F0BE1BC}"/>
              </a:ext>
            </a:extLst>
          </p:cNvPr>
          <p:cNvSpPr txBox="1"/>
          <p:nvPr/>
        </p:nvSpPr>
        <p:spPr>
          <a:xfrm>
            <a:off x="7622011" y="4776815"/>
            <a:ext cx="1275886" cy="400110"/>
          </a:xfrm>
          <a:prstGeom prst="rect">
            <a:avLst/>
          </a:prstGeom>
          <a:noFill/>
        </p:spPr>
        <p:txBody>
          <a:bodyPr wrap="square" rtlCol="0">
            <a:spAutoFit/>
          </a:bodyPr>
          <a:lstStyle/>
          <a:p>
            <a:pPr algn="ctr"/>
            <a:r>
              <a:rPr lang="lt-LT" sz="1000" dirty="0"/>
              <a:t>Rekomenduojama</a:t>
            </a:r>
            <a:endParaRPr lang="en-US" sz="1000" dirty="0"/>
          </a:p>
          <a:p>
            <a:pPr algn="ctr"/>
            <a:r>
              <a:rPr lang="lt-LT" sz="1000" dirty="0"/>
              <a:t>miško savininkams</a:t>
            </a:r>
            <a:endParaRPr lang="en-US" sz="1000" dirty="0"/>
          </a:p>
        </p:txBody>
      </p:sp>
    </p:spTree>
    <p:extLst>
      <p:ext uri="{BB962C8B-B14F-4D97-AF65-F5344CB8AC3E}">
        <p14:creationId xmlns:p14="http://schemas.microsoft.com/office/powerpoint/2010/main" val="7411155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999" y="1544492"/>
            <a:ext cx="7991175" cy="1870694"/>
          </a:xfrm>
        </p:spPr>
        <p:txBody>
          <a:bodyPr/>
          <a:lstStyle/>
          <a:p>
            <a:r>
              <a:rPr lang="lt-LT" dirty="0"/>
              <a:t>AAP TERMINALUOSE</a:t>
            </a:r>
            <a:endParaRPr lang="en-US" dirty="0"/>
          </a:p>
        </p:txBody>
      </p:sp>
      <p:sp>
        <p:nvSpPr>
          <p:cNvPr id="3" name="Subtitle 2"/>
          <p:cNvSpPr>
            <a:spLocks noGrp="1"/>
          </p:cNvSpPr>
          <p:nvPr>
            <p:ph type="subTitle" idx="1"/>
          </p:nvPr>
        </p:nvSpPr>
        <p:spPr/>
        <p:txBody>
          <a:bodyPr/>
          <a:lstStyle/>
          <a:p>
            <a:r>
              <a:rPr lang="lt-LT" b="0" dirty="0"/>
              <a:t>Forest Divizija</a:t>
            </a:r>
            <a:endParaRPr lang="en-US" b="0" dirty="0"/>
          </a:p>
        </p:txBody>
      </p:sp>
      <p:pic>
        <p:nvPicPr>
          <p:cNvPr id="5" name="Picture 4">
            <a:extLst>
              <a:ext uri="{FF2B5EF4-FFF2-40B4-BE49-F238E27FC236}">
                <a16:creationId xmlns:a16="http://schemas.microsoft.com/office/drawing/2014/main" id="{5AEA02D3-4308-447B-A9B2-63BFFC183906}"/>
              </a:ext>
            </a:extLst>
          </p:cNvPr>
          <p:cNvPicPr>
            <a:picLocks noChangeAspect="1"/>
          </p:cNvPicPr>
          <p:nvPr/>
        </p:nvPicPr>
        <p:blipFill>
          <a:blip r:embed="rId3"/>
          <a:stretch>
            <a:fillRect/>
          </a:stretch>
        </p:blipFill>
        <p:spPr>
          <a:xfrm>
            <a:off x="9274135" y="2219285"/>
            <a:ext cx="2413039" cy="2463732"/>
          </a:xfrm>
          <a:prstGeom prst="rect">
            <a:avLst/>
          </a:prstGeom>
        </p:spPr>
      </p:pic>
    </p:spTree>
    <p:extLst>
      <p:ext uri="{BB962C8B-B14F-4D97-AF65-F5344CB8AC3E}">
        <p14:creationId xmlns:p14="http://schemas.microsoft.com/office/powerpoint/2010/main" val="115327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E5834AD-ACF5-410F-A730-B765A0E9C781}"/>
              </a:ext>
            </a:extLst>
          </p:cNvPr>
          <p:cNvSpPr/>
          <p:nvPr/>
        </p:nvSpPr>
        <p:spPr>
          <a:xfrm>
            <a:off x="3478490" y="1284132"/>
            <a:ext cx="5502949" cy="65150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13</a:t>
            </a:fld>
            <a:endParaRPr lang="en-US" sz="1000" b="1" dirty="0"/>
          </a:p>
        </p:txBody>
      </p:sp>
      <p:sp>
        <p:nvSpPr>
          <p:cNvPr id="23" name="Rectangle 22"/>
          <p:cNvSpPr/>
          <p:nvPr/>
        </p:nvSpPr>
        <p:spPr>
          <a:xfrm>
            <a:off x="3670233" y="2302938"/>
            <a:ext cx="881909" cy="276999"/>
          </a:xfrm>
          <a:prstGeom prst="rect">
            <a:avLst/>
          </a:prstGeom>
        </p:spPr>
        <p:txBody>
          <a:bodyPr wrap="none">
            <a:spAutoFit/>
          </a:bodyPr>
          <a:lstStyle/>
          <a:p>
            <a:pPr algn="ctr">
              <a:defRPr/>
            </a:pPr>
            <a:r>
              <a:rPr lang="lt-LT" sz="1200" b="1" cap="all" dirty="0">
                <a:solidFill>
                  <a:schemeClr val="tx2"/>
                </a:solidFill>
                <a:ea typeface="Times New Roman"/>
                <a:cs typeface="Times New Roman"/>
              </a:rPr>
              <a:t>AVALYNĖ</a:t>
            </a:r>
            <a:endParaRPr lang="en-US" sz="1200" b="1" cap="all" dirty="0">
              <a:solidFill>
                <a:schemeClr val="tx2"/>
              </a:solidFill>
              <a:ea typeface="Times New Roman"/>
              <a:cs typeface="Times New Roman"/>
            </a:endParaRPr>
          </a:p>
        </p:txBody>
      </p:sp>
      <p:sp>
        <p:nvSpPr>
          <p:cNvPr id="25" name="Rectangle 24"/>
          <p:cNvSpPr/>
          <p:nvPr/>
        </p:nvSpPr>
        <p:spPr>
          <a:xfrm>
            <a:off x="7256368" y="2104127"/>
            <a:ext cx="998465"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AKIŲ APSAUGA</a:t>
            </a:r>
            <a:endParaRPr lang="en-US" sz="1200" b="1" cap="all" dirty="0">
              <a:solidFill>
                <a:schemeClr val="tx2"/>
              </a:solidFill>
              <a:ea typeface="Times New Roman"/>
              <a:cs typeface="Times New Roman"/>
            </a:endParaRPr>
          </a:p>
        </p:txBody>
      </p:sp>
      <p:sp>
        <p:nvSpPr>
          <p:cNvPr id="26" name="Rectangle 25"/>
          <p:cNvSpPr/>
          <p:nvPr/>
        </p:nvSpPr>
        <p:spPr>
          <a:xfrm>
            <a:off x="8308499" y="2104127"/>
            <a:ext cx="1439336"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KLAUSOS APSAUGA</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a:off x="5965721" y="2752414"/>
            <a:ext cx="9341" cy="189500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7108048" y="2796829"/>
            <a:ext cx="0" cy="1850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8373103" y="2854544"/>
            <a:ext cx="0" cy="1792873"/>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Picture 32" descr="Skyddsskor.jpg"/>
          <p:cNvPicPr>
            <a:picLocks noChangeAspect="1"/>
          </p:cNvPicPr>
          <p:nvPr/>
        </p:nvPicPr>
        <p:blipFill>
          <a:blip r:embed="rId3" cstate="print"/>
          <a:stretch>
            <a:fillRect/>
          </a:stretch>
        </p:blipFill>
        <p:spPr>
          <a:xfrm>
            <a:off x="3868224" y="2761366"/>
            <a:ext cx="576520" cy="576520"/>
          </a:xfrm>
          <a:prstGeom prst="rect">
            <a:avLst/>
          </a:prstGeom>
        </p:spPr>
      </p:pic>
      <p:pic>
        <p:nvPicPr>
          <p:cNvPr id="34" name="Picture 33" descr="Skyddsglasogon.jpg"/>
          <p:cNvPicPr>
            <a:picLocks noChangeAspect="1"/>
          </p:cNvPicPr>
          <p:nvPr/>
        </p:nvPicPr>
        <p:blipFill>
          <a:blip r:embed="rId4" cstate="print"/>
          <a:stretch>
            <a:fillRect/>
          </a:stretch>
        </p:blipFill>
        <p:spPr>
          <a:xfrm>
            <a:off x="7488560" y="2728363"/>
            <a:ext cx="491465" cy="491465"/>
          </a:xfrm>
          <a:prstGeom prst="rect">
            <a:avLst/>
          </a:prstGeom>
        </p:spPr>
      </p:pic>
      <p:sp>
        <p:nvSpPr>
          <p:cNvPr id="36" name="Rectangle 35"/>
          <p:cNvSpPr/>
          <p:nvPr/>
        </p:nvSpPr>
        <p:spPr>
          <a:xfrm>
            <a:off x="772004" y="484832"/>
            <a:ext cx="8284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t-LT" sz="3200" b="1" cap="all" dirty="0">
                <a:solidFill>
                  <a:schemeClr val="bg1"/>
                </a:solidFill>
                <a:ea typeface="Times New Roman"/>
                <a:cs typeface="Times New Roman"/>
              </a:rPr>
              <a:t>AAP TAISYKLĖS TERMINALUOSE</a:t>
            </a:r>
            <a:endParaRPr lang="en-US" sz="105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5" cstate="print"/>
          <a:stretch>
            <a:fillRect/>
          </a:stretch>
        </p:blipFill>
        <p:spPr>
          <a:xfrm>
            <a:off x="4790881" y="2750954"/>
            <a:ext cx="418029" cy="418029"/>
          </a:xfrm>
          <a:prstGeom prst="rect">
            <a:avLst/>
          </a:prstGeom>
        </p:spPr>
      </p:pic>
      <p:sp>
        <p:nvSpPr>
          <p:cNvPr id="37" name="Rounded Rectangle 36"/>
          <p:cNvSpPr/>
          <p:nvPr/>
        </p:nvSpPr>
        <p:spPr>
          <a:xfrm>
            <a:off x="446003" y="2721589"/>
            <a:ext cx="2584546" cy="987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a:t>SUNKVEŽIMIAI</a:t>
            </a:r>
            <a:endParaRPr lang="en-US" sz="1100" dirty="0"/>
          </a:p>
          <a:p>
            <a:pPr algn="ctr"/>
            <a:r>
              <a:rPr lang="lt-LT" sz="1100" dirty="0"/>
              <a:t>RĄSTŲ KRAUTUVAI</a:t>
            </a:r>
            <a:endParaRPr lang="en-US" sz="1100" dirty="0"/>
          </a:p>
          <a:p>
            <a:pPr algn="ctr"/>
            <a:r>
              <a:rPr lang="lt-LT" sz="1100" dirty="0"/>
              <a:t>RATINIAI KRAUTUVAI</a:t>
            </a:r>
            <a:endParaRPr lang="en-US" sz="1100" dirty="0"/>
          </a:p>
          <a:p>
            <a:pPr algn="ctr"/>
            <a:r>
              <a:rPr lang="lt-LT" sz="1100" dirty="0"/>
              <a:t>MEDŽIAGŲ TVARKYMO ĮRANGA</a:t>
            </a:r>
            <a:endParaRPr lang="en-US" sz="1100" dirty="0"/>
          </a:p>
        </p:txBody>
      </p:sp>
      <p:sp>
        <p:nvSpPr>
          <p:cNvPr id="42" name="Rectangle 41"/>
          <p:cNvSpPr/>
          <p:nvPr/>
        </p:nvSpPr>
        <p:spPr>
          <a:xfrm>
            <a:off x="5964008" y="2126920"/>
            <a:ext cx="1257747" cy="461665"/>
          </a:xfrm>
          <a:prstGeom prst="rect">
            <a:avLst/>
          </a:prstGeom>
        </p:spPr>
        <p:txBody>
          <a:bodyPr wrap="square">
            <a:spAutoFit/>
          </a:bodyPr>
          <a:lstStyle/>
          <a:p>
            <a:pPr algn="ctr"/>
            <a:r>
              <a:rPr lang="lt-LT" sz="1200" b="1" cap="all" dirty="0">
                <a:solidFill>
                  <a:schemeClr val="tx2"/>
                </a:solidFill>
                <a:ea typeface="Times New Roman"/>
                <a:cs typeface="Times New Roman"/>
              </a:rPr>
              <a:t>GALVOS APSAUGA</a:t>
            </a:r>
            <a:endParaRPr lang="en-US" sz="1200" b="1" cap="all" dirty="0">
              <a:solidFill>
                <a:schemeClr val="tx2"/>
              </a:solidFill>
              <a:ea typeface="Times New Roman"/>
              <a:cs typeface="Times New Roman"/>
            </a:endParaRPr>
          </a:p>
        </p:txBody>
      </p:sp>
      <p:pic>
        <p:nvPicPr>
          <p:cNvPr id="45" name="Picture 44"/>
          <p:cNvPicPr>
            <a:picLocks noChangeAspect="1"/>
          </p:cNvPicPr>
          <p:nvPr/>
        </p:nvPicPr>
        <p:blipFill>
          <a:blip r:embed="rId6" cstate="print"/>
          <a:stretch>
            <a:fillRect/>
          </a:stretch>
        </p:blipFill>
        <p:spPr>
          <a:xfrm>
            <a:off x="5374499" y="2756741"/>
            <a:ext cx="418029" cy="418029"/>
          </a:xfrm>
          <a:prstGeom prst="rect">
            <a:avLst/>
          </a:prstGeom>
        </p:spPr>
      </p:pic>
      <p:cxnSp>
        <p:nvCxnSpPr>
          <p:cNvPr id="52" name="Straight Connector 51"/>
          <p:cNvCxnSpPr>
            <a:cxnSpLocks/>
          </p:cNvCxnSpPr>
          <p:nvPr/>
        </p:nvCxnSpPr>
        <p:spPr>
          <a:xfrm>
            <a:off x="4657874" y="2796831"/>
            <a:ext cx="9123" cy="185058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89512" y="2092962"/>
            <a:ext cx="1184269" cy="461665"/>
          </a:xfrm>
          <a:prstGeom prst="rect">
            <a:avLst/>
          </a:prstGeom>
        </p:spPr>
        <p:txBody>
          <a:bodyPr wrap="square">
            <a:spAutoFit/>
          </a:bodyPr>
          <a:lstStyle/>
          <a:p>
            <a:pPr algn="ctr"/>
            <a:r>
              <a:rPr lang="lt-LT" sz="1200" b="1" cap="all" dirty="0">
                <a:solidFill>
                  <a:schemeClr val="tx2"/>
                </a:solidFill>
                <a:ea typeface="Times New Roman"/>
                <a:cs typeface="Times New Roman"/>
              </a:rPr>
              <a:t>DARBO DRABUŽIAI</a:t>
            </a:r>
            <a:endParaRPr lang="en-US" sz="1200" b="1" cap="all" dirty="0">
              <a:solidFill>
                <a:schemeClr val="tx2"/>
              </a:solidFill>
              <a:ea typeface="Times New Roman"/>
              <a:cs typeface="Times New Roman"/>
            </a:endParaRPr>
          </a:p>
        </p:txBody>
      </p:sp>
      <p:sp>
        <p:nvSpPr>
          <p:cNvPr id="9" name="TextBox 8"/>
          <p:cNvSpPr txBox="1"/>
          <p:nvPr/>
        </p:nvSpPr>
        <p:spPr>
          <a:xfrm>
            <a:off x="3009615" y="4894104"/>
            <a:ext cx="6740040" cy="1306305"/>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lang="lt-LT" sz="1200" dirty="0">
                <a:solidFill>
                  <a:prstClr val="black"/>
                </a:solidFill>
              </a:rPr>
              <a:t>Rizikos vertinimas ir darbo aprašymai nustato papildomas AAP</a:t>
            </a:r>
            <a:r>
              <a:rPr lang="en-US" sz="1200" dirty="0">
                <a:solidFill>
                  <a:schemeClr val="tx1"/>
                </a:solidFill>
              </a:rPr>
              <a:t>.</a:t>
            </a:r>
          </a:p>
          <a:p>
            <a:r>
              <a:rPr lang="lt-LT" sz="1200" dirty="0">
                <a:solidFill>
                  <a:schemeClr val="tx1"/>
                </a:solidFill>
              </a:rPr>
              <a:t>Šios taisyklės apima visus Stora Enso medienos terminalus</a:t>
            </a:r>
            <a:r>
              <a:rPr lang="en-US" sz="1200" dirty="0">
                <a:solidFill>
                  <a:schemeClr val="tx1"/>
                </a:solidFill>
              </a:rPr>
              <a:t>.</a:t>
            </a:r>
          </a:p>
          <a:p>
            <a:r>
              <a:rPr lang="lt-LT" sz="1200" dirty="0">
                <a:solidFill>
                  <a:schemeClr val="tx1"/>
                </a:solidFill>
              </a:rPr>
              <a:t>Laikytis vietos taisyklių </a:t>
            </a:r>
            <a:r>
              <a:rPr lang="en-US" sz="1200" dirty="0">
                <a:solidFill>
                  <a:schemeClr val="tx1"/>
                </a:solidFill>
              </a:rPr>
              <a:t>(</a:t>
            </a:r>
            <a:r>
              <a:rPr lang="lt-LT" sz="1200" dirty="0">
                <a:solidFill>
                  <a:schemeClr val="tx1"/>
                </a:solidFill>
              </a:rPr>
              <a:t>pvz lentpjūvės, terminalo</a:t>
            </a:r>
            <a:r>
              <a:rPr lang="en-US" sz="1200" dirty="0">
                <a:solidFill>
                  <a:schemeClr val="tx1"/>
                </a:solidFill>
              </a:rPr>
              <a:t>). </a:t>
            </a:r>
          </a:p>
          <a:p>
            <a:r>
              <a:rPr lang="lt-LT" sz="1200" dirty="0">
                <a:solidFill>
                  <a:schemeClr val="tx1"/>
                </a:solidFill>
              </a:rPr>
              <a:t>Parovimo ir iškrovimo metu nenaudokite telefono</a:t>
            </a:r>
            <a:r>
              <a:rPr lang="en-US" sz="1200" dirty="0">
                <a:solidFill>
                  <a:schemeClr val="tx1"/>
                </a:solidFill>
              </a:rPr>
              <a:t>. </a:t>
            </a:r>
          </a:p>
          <a:p>
            <a:r>
              <a:rPr lang="lt-LT" sz="1200" dirty="0">
                <a:solidFill>
                  <a:schemeClr val="tx1"/>
                </a:solidFill>
              </a:rPr>
              <a:t>Svečių lankymasis turi būti suorganizuotas atsakingai, užtikrinant visų taisyklių ir procedūrų laikymąsi</a:t>
            </a:r>
            <a:r>
              <a:rPr lang="en-US" sz="1200" dirty="0">
                <a:solidFill>
                  <a:schemeClr val="tx1"/>
                </a:solidFill>
              </a:rPr>
              <a:t>.</a:t>
            </a:r>
          </a:p>
        </p:txBody>
      </p:sp>
      <p:sp>
        <p:nvSpPr>
          <p:cNvPr id="7" name="TextBox 6">
            <a:extLst>
              <a:ext uri="{FF2B5EF4-FFF2-40B4-BE49-F238E27FC236}">
                <a16:creationId xmlns:a16="http://schemas.microsoft.com/office/drawing/2014/main" id="{B7291497-73FF-4AAB-944B-7D0989E7D5A6}"/>
              </a:ext>
            </a:extLst>
          </p:cNvPr>
          <p:cNvSpPr txBox="1"/>
          <p:nvPr/>
        </p:nvSpPr>
        <p:spPr>
          <a:xfrm>
            <a:off x="5031948" y="3134136"/>
            <a:ext cx="663504" cy="261610"/>
          </a:xfrm>
          <a:prstGeom prst="rect">
            <a:avLst/>
          </a:prstGeom>
          <a:noFill/>
        </p:spPr>
        <p:txBody>
          <a:bodyPr wrap="square" rtlCol="0">
            <a:spAutoFit/>
          </a:bodyPr>
          <a:lstStyle/>
          <a:p>
            <a:r>
              <a:rPr lang="lt-LT" sz="1100" dirty="0"/>
              <a:t>ARBA</a:t>
            </a:r>
            <a:endParaRPr lang="en-US" sz="1100" dirty="0"/>
          </a:p>
        </p:txBody>
      </p:sp>
      <p:pic>
        <p:nvPicPr>
          <p:cNvPr id="8194" name="Picture 2" descr="Kalmar Service for Pulp Mill | Lift and Hoist International | Industrial  Lifting Trade Magazine">
            <a:extLst>
              <a:ext uri="{FF2B5EF4-FFF2-40B4-BE49-F238E27FC236}">
                <a16:creationId xmlns:a16="http://schemas.microsoft.com/office/drawing/2014/main" id="{DAB8DA87-6310-4F44-BC4C-3B1891F10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4" y="1410570"/>
            <a:ext cx="1717238" cy="11448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5B6EB32-3158-4C15-B730-A6569D445B98}"/>
              </a:ext>
            </a:extLst>
          </p:cNvPr>
          <p:cNvSpPr txBox="1"/>
          <p:nvPr/>
        </p:nvSpPr>
        <p:spPr>
          <a:xfrm>
            <a:off x="3544801" y="1332886"/>
            <a:ext cx="4761985" cy="553998"/>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lt-LT" sz="1000" dirty="0"/>
              <a:t>Naudokte saugos diržus pajudėjus ar vykdant darbus</a:t>
            </a:r>
            <a:endParaRPr lang="en-US" sz="1000" dirty="0"/>
          </a:p>
          <a:p>
            <a:pPr marL="285750" indent="-285750">
              <a:buFont typeface="Arial" panose="020B0604020202020204" pitchFamily="34" charset="0"/>
              <a:buChar char="•"/>
            </a:pPr>
            <a:r>
              <a:rPr lang="lt-LT" sz="1000" dirty="0"/>
              <a:t>Kabinoje antram žmogui leidžiama būti tik mokymosi arba aptarnavimo metu</a:t>
            </a:r>
            <a:endParaRPr lang="en-US" sz="1000" dirty="0"/>
          </a:p>
          <a:p>
            <a:pPr marL="285750" indent="-285750">
              <a:buFont typeface="Arial" panose="020B0604020202020204" pitchFamily="34" charset="0"/>
              <a:buChar char="•"/>
            </a:pPr>
            <a:r>
              <a:rPr lang="lt-LT" sz="1000" dirty="0"/>
              <a:t>Kabinos kontrukcija ir langai turi būti be pažeidimų</a:t>
            </a:r>
            <a:endParaRPr lang="en-US" sz="1000" dirty="0"/>
          </a:p>
        </p:txBody>
      </p:sp>
      <p:sp>
        <p:nvSpPr>
          <p:cNvPr id="40" name="Rounded Rectangle 36">
            <a:extLst>
              <a:ext uri="{FF2B5EF4-FFF2-40B4-BE49-F238E27FC236}">
                <a16:creationId xmlns:a16="http://schemas.microsoft.com/office/drawing/2014/main" id="{6F29DDBB-3509-4642-946E-C798AD1F90C5}"/>
              </a:ext>
            </a:extLst>
          </p:cNvPr>
          <p:cNvSpPr/>
          <p:nvPr/>
        </p:nvSpPr>
        <p:spPr>
          <a:xfrm>
            <a:off x="446003" y="3862363"/>
            <a:ext cx="2584546" cy="612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a:t>LANKYTOJAMS</a:t>
            </a:r>
            <a:endParaRPr lang="en-US" sz="1400" dirty="0"/>
          </a:p>
        </p:txBody>
      </p:sp>
      <p:pic>
        <p:nvPicPr>
          <p:cNvPr id="46" name="Picture 45">
            <a:extLst>
              <a:ext uri="{FF2B5EF4-FFF2-40B4-BE49-F238E27FC236}">
                <a16:creationId xmlns:a16="http://schemas.microsoft.com/office/drawing/2014/main" id="{6E598897-E340-4134-8C48-3428C6D2E88D}"/>
              </a:ext>
            </a:extLst>
          </p:cNvPr>
          <p:cNvPicPr>
            <a:picLocks noChangeAspect="1"/>
          </p:cNvPicPr>
          <p:nvPr/>
        </p:nvPicPr>
        <p:blipFill>
          <a:blip r:embed="rId8"/>
          <a:stretch>
            <a:fillRect/>
          </a:stretch>
        </p:blipFill>
        <p:spPr>
          <a:xfrm>
            <a:off x="3650755" y="3819049"/>
            <a:ext cx="711117" cy="692727"/>
          </a:xfrm>
          <a:prstGeom prst="rect">
            <a:avLst/>
          </a:prstGeom>
        </p:spPr>
      </p:pic>
      <p:pic>
        <p:nvPicPr>
          <p:cNvPr id="47" name="Picture 46">
            <a:extLst>
              <a:ext uri="{FF2B5EF4-FFF2-40B4-BE49-F238E27FC236}">
                <a16:creationId xmlns:a16="http://schemas.microsoft.com/office/drawing/2014/main" id="{965914B6-83C4-4395-9E9A-33AAFE07001A}"/>
              </a:ext>
            </a:extLst>
          </p:cNvPr>
          <p:cNvPicPr>
            <a:picLocks noChangeAspect="1"/>
          </p:cNvPicPr>
          <p:nvPr/>
        </p:nvPicPr>
        <p:blipFill>
          <a:blip r:embed="rId6" cstate="print"/>
          <a:stretch>
            <a:fillRect/>
          </a:stretch>
        </p:blipFill>
        <p:spPr>
          <a:xfrm>
            <a:off x="5011702" y="3874622"/>
            <a:ext cx="594010" cy="594010"/>
          </a:xfrm>
          <a:prstGeom prst="rect">
            <a:avLst/>
          </a:prstGeom>
        </p:spPr>
      </p:pic>
      <p:pic>
        <p:nvPicPr>
          <p:cNvPr id="49" name="Picture 48">
            <a:extLst>
              <a:ext uri="{FF2B5EF4-FFF2-40B4-BE49-F238E27FC236}">
                <a16:creationId xmlns:a16="http://schemas.microsoft.com/office/drawing/2014/main" id="{EFCDD1CD-C632-4DAD-9E43-529220AC28F1}"/>
              </a:ext>
            </a:extLst>
          </p:cNvPr>
          <p:cNvPicPr>
            <a:picLocks noChangeAspect="1"/>
          </p:cNvPicPr>
          <p:nvPr/>
        </p:nvPicPr>
        <p:blipFill>
          <a:blip r:embed="rId9"/>
          <a:stretch>
            <a:fillRect/>
          </a:stretch>
        </p:blipFill>
        <p:spPr>
          <a:xfrm>
            <a:off x="6218220" y="3862364"/>
            <a:ext cx="678046" cy="625888"/>
          </a:xfrm>
          <a:prstGeom prst="rect">
            <a:avLst/>
          </a:prstGeom>
        </p:spPr>
      </p:pic>
      <p:pic>
        <p:nvPicPr>
          <p:cNvPr id="4" name="Picture 3">
            <a:extLst>
              <a:ext uri="{FF2B5EF4-FFF2-40B4-BE49-F238E27FC236}">
                <a16:creationId xmlns:a16="http://schemas.microsoft.com/office/drawing/2014/main" id="{2A62843F-3CDD-4658-9463-666099724682}"/>
              </a:ext>
            </a:extLst>
          </p:cNvPr>
          <p:cNvPicPr>
            <a:picLocks noChangeAspect="1"/>
          </p:cNvPicPr>
          <p:nvPr/>
        </p:nvPicPr>
        <p:blipFill>
          <a:blip r:embed="rId10"/>
          <a:stretch>
            <a:fillRect/>
          </a:stretch>
        </p:blipFill>
        <p:spPr>
          <a:xfrm>
            <a:off x="8764593" y="3820822"/>
            <a:ext cx="657946" cy="657946"/>
          </a:xfrm>
          <a:prstGeom prst="rect">
            <a:avLst/>
          </a:prstGeom>
        </p:spPr>
      </p:pic>
      <p:cxnSp>
        <p:nvCxnSpPr>
          <p:cNvPr id="6" name="Straight Connector 5">
            <a:extLst>
              <a:ext uri="{FF2B5EF4-FFF2-40B4-BE49-F238E27FC236}">
                <a16:creationId xmlns:a16="http://schemas.microsoft.com/office/drawing/2014/main" id="{4ED7FEF8-E7AE-49BE-9B0D-B3D2A7ECD33D}"/>
              </a:ext>
            </a:extLst>
          </p:cNvPr>
          <p:cNvCxnSpPr>
            <a:cxnSpLocks/>
          </p:cNvCxnSpPr>
          <p:nvPr/>
        </p:nvCxnSpPr>
        <p:spPr>
          <a:xfrm>
            <a:off x="772004" y="3791832"/>
            <a:ext cx="8975831"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3" descr="999Store no Mobile Phone Allowed/Mobile Phone not Allowed Sign Board  Sticker (15x15 cm): Amazon.in: Industrial &amp;amp; Scientific">
            <a:extLst>
              <a:ext uri="{FF2B5EF4-FFF2-40B4-BE49-F238E27FC236}">
                <a16:creationId xmlns:a16="http://schemas.microsoft.com/office/drawing/2014/main" id="{101EDD73-6943-4126-A186-97914F7952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6449" y="5288017"/>
            <a:ext cx="393576" cy="3935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E21AA1E-092C-40D6-8976-4441CCCD90A1}"/>
              </a:ext>
            </a:extLst>
          </p:cNvPr>
          <p:cNvPicPr>
            <a:picLocks noChangeAspect="1"/>
          </p:cNvPicPr>
          <p:nvPr/>
        </p:nvPicPr>
        <p:blipFill>
          <a:blip r:embed="rId9"/>
          <a:stretch>
            <a:fillRect/>
          </a:stretch>
        </p:blipFill>
        <p:spPr>
          <a:xfrm>
            <a:off x="6218220" y="2688265"/>
            <a:ext cx="678046" cy="625888"/>
          </a:xfrm>
          <a:prstGeom prst="rect">
            <a:avLst/>
          </a:prstGeom>
        </p:spPr>
      </p:pic>
      <p:sp>
        <p:nvSpPr>
          <p:cNvPr id="3" name="TextBox 2">
            <a:extLst>
              <a:ext uri="{FF2B5EF4-FFF2-40B4-BE49-F238E27FC236}">
                <a16:creationId xmlns:a16="http://schemas.microsoft.com/office/drawing/2014/main" id="{4F87ACAC-71FA-42DB-894A-9400AEB1C4B6}"/>
              </a:ext>
            </a:extLst>
          </p:cNvPr>
          <p:cNvSpPr txBox="1"/>
          <p:nvPr/>
        </p:nvSpPr>
        <p:spPr>
          <a:xfrm>
            <a:off x="7174363" y="3334018"/>
            <a:ext cx="1132423" cy="430887"/>
          </a:xfrm>
          <a:prstGeom prst="rect">
            <a:avLst/>
          </a:prstGeom>
          <a:solidFill>
            <a:srgbClr val="FFFF00"/>
          </a:solidFill>
        </p:spPr>
        <p:txBody>
          <a:bodyPr wrap="square" rtlCol="0">
            <a:spAutoFit/>
          </a:bodyPr>
          <a:lstStyle/>
          <a:p>
            <a:pPr algn="ctr"/>
            <a:r>
              <a:rPr lang="lt-LT" sz="1100" dirty="0"/>
              <a:t>Kabinos išorėje</a:t>
            </a:r>
            <a:endParaRPr lang="en-US" sz="1100" dirty="0"/>
          </a:p>
        </p:txBody>
      </p:sp>
      <p:sp>
        <p:nvSpPr>
          <p:cNvPr id="35" name="TextBox 34">
            <a:extLst>
              <a:ext uri="{FF2B5EF4-FFF2-40B4-BE49-F238E27FC236}">
                <a16:creationId xmlns:a16="http://schemas.microsoft.com/office/drawing/2014/main" id="{F64E3E6C-EF91-4C48-B9FD-71357C3EBEA8}"/>
              </a:ext>
            </a:extLst>
          </p:cNvPr>
          <p:cNvSpPr txBox="1"/>
          <p:nvPr/>
        </p:nvSpPr>
        <p:spPr>
          <a:xfrm>
            <a:off x="6079093" y="3342066"/>
            <a:ext cx="962641" cy="430887"/>
          </a:xfrm>
          <a:prstGeom prst="rect">
            <a:avLst/>
          </a:prstGeom>
          <a:solidFill>
            <a:srgbClr val="FFFF00"/>
          </a:solidFill>
        </p:spPr>
        <p:txBody>
          <a:bodyPr wrap="square" rtlCol="0">
            <a:spAutoFit/>
          </a:bodyPr>
          <a:lstStyle/>
          <a:p>
            <a:pPr algn="ctr"/>
            <a:r>
              <a:rPr lang="lt-LT" sz="1100" dirty="0"/>
              <a:t>Kabinos išorėje</a:t>
            </a:r>
            <a:endParaRPr lang="en-US" sz="1100" dirty="0"/>
          </a:p>
        </p:txBody>
      </p:sp>
      <p:sp>
        <p:nvSpPr>
          <p:cNvPr id="38" name="TextBox 37">
            <a:extLst>
              <a:ext uri="{FF2B5EF4-FFF2-40B4-BE49-F238E27FC236}">
                <a16:creationId xmlns:a16="http://schemas.microsoft.com/office/drawing/2014/main" id="{22030B47-EC53-4711-9DDF-5481137CC32E}"/>
              </a:ext>
            </a:extLst>
          </p:cNvPr>
          <p:cNvSpPr txBox="1"/>
          <p:nvPr/>
        </p:nvSpPr>
        <p:spPr>
          <a:xfrm>
            <a:off x="3726905" y="3341766"/>
            <a:ext cx="825237" cy="430887"/>
          </a:xfrm>
          <a:prstGeom prst="rect">
            <a:avLst/>
          </a:prstGeom>
          <a:solidFill>
            <a:srgbClr val="FFFF00"/>
          </a:solidFill>
        </p:spPr>
        <p:txBody>
          <a:bodyPr wrap="square" rtlCol="0">
            <a:spAutoFit/>
          </a:bodyPr>
          <a:lstStyle/>
          <a:p>
            <a:pPr algn="ctr"/>
            <a:r>
              <a:rPr lang="lt-LT" sz="1100" dirty="0"/>
              <a:t>Kabinos išorėje</a:t>
            </a:r>
            <a:endParaRPr lang="en-US" sz="1100" dirty="0"/>
          </a:p>
        </p:txBody>
      </p:sp>
      <p:sp>
        <p:nvSpPr>
          <p:cNvPr id="41" name="TextBox 40">
            <a:extLst>
              <a:ext uri="{FF2B5EF4-FFF2-40B4-BE49-F238E27FC236}">
                <a16:creationId xmlns:a16="http://schemas.microsoft.com/office/drawing/2014/main" id="{F0C38413-4993-4760-986C-FC2723127E54}"/>
              </a:ext>
            </a:extLst>
          </p:cNvPr>
          <p:cNvSpPr txBox="1"/>
          <p:nvPr/>
        </p:nvSpPr>
        <p:spPr>
          <a:xfrm>
            <a:off x="9747835" y="2832246"/>
            <a:ext cx="2367279" cy="769441"/>
          </a:xfrm>
          <a:prstGeom prst="rect">
            <a:avLst/>
          </a:prstGeom>
          <a:solidFill>
            <a:schemeClr val="accent6">
              <a:lumMod val="20000"/>
              <a:lumOff val="80000"/>
            </a:schemeClr>
          </a:solidFill>
        </p:spPr>
        <p:txBody>
          <a:bodyPr wrap="square" rtlCol="0">
            <a:spAutoFit/>
          </a:bodyPr>
          <a:lstStyle/>
          <a:p>
            <a:r>
              <a:rPr lang="lt-LT" sz="1100" dirty="0"/>
              <a:t>Esant didelei rizikai AAP reikalingos ir kabinos viduje.</a:t>
            </a:r>
            <a:r>
              <a:rPr lang="en-US" sz="1100" dirty="0"/>
              <a:t> </a:t>
            </a:r>
            <a:r>
              <a:rPr lang="lt-LT" sz="1100" dirty="0"/>
              <a:t>Laikykitės vietos taisyklių</a:t>
            </a:r>
            <a:r>
              <a:rPr lang="en-US" sz="1100" dirty="0"/>
              <a:t>.</a:t>
            </a:r>
          </a:p>
          <a:p>
            <a:r>
              <a:rPr lang="lt-LT" sz="1100" dirty="0"/>
              <a:t>Batai min. </a:t>
            </a:r>
            <a:r>
              <a:rPr lang="en-US" sz="1100" dirty="0"/>
              <a:t>S3</a:t>
            </a:r>
            <a:r>
              <a:rPr lang="lt-LT" sz="1100" dirty="0"/>
              <a:t> klasės</a:t>
            </a:r>
            <a:endParaRPr lang="en-US" sz="1100" dirty="0"/>
          </a:p>
        </p:txBody>
      </p:sp>
      <p:pic>
        <p:nvPicPr>
          <p:cNvPr id="56" name="Picture 2" descr="Allsigns International Ltd - Seat Belt Symbol">
            <a:extLst>
              <a:ext uri="{FF2B5EF4-FFF2-40B4-BE49-F238E27FC236}">
                <a16:creationId xmlns:a16="http://schemas.microsoft.com/office/drawing/2014/main" id="{8D00D95D-36E1-431C-94D1-144842F2817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45936" y="1396812"/>
            <a:ext cx="426147" cy="42614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afety sign General warning | 300 * 264 mm">
            <a:extLst>
              <a:ext uri="{FF2B5EF4-FFF2-40B4-BE49-F238E27FC236}">
                <a16:creationId xmlns:a16="http://schemas.microsoft.com/office/drawing/2014/main" id="{FD5D6911-2FBE-44A1-9FB0-E1C9BB2163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0400" y="5292312"/>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Skyddsglasogon.jpg">
            <a:extLst>
              <a:ext uri="{FF2B5EF4-FFF2-40B4-BE49-F238E27FC236}">
                <a16:creationId xmlns:a16="http://schemas.microsoft.com/office/drawing/2014/main" id="{149F9A83-12E3-46FF-A051-AB1EA3CFC24D}"/>
              </a:ext>
            </a:extLst>
          </p:cNvPr>
          <p:cNvPicPr>
            <a:picLocks noChangeAspect="1"/>
          </p:cNvPicPr>
          <p:nvPr/>
        </p:nvPicPr>
        <p:blipFill>
          <a:blip r:embed="rId4" cstate="print"/>
          <a:stretch>
            <a:fillRect/>
          </a:stretch>
        </p:blipFill>
        <p:spPr>
          <a:xfrm>
            <a:off x="7446397" y="3854625"/>
            <a:ext cx="575790" cy="575790"/>
          </a:xfrm>
          <a:prstGeom prst="rect">
            <a:avLst/>
          </a:prstGeom>
        </p:spPr>
      </p:pic>
      <p:pic>
        <p:nvPicPr>
          <p:cNvPr id="59" name="Picture 58">
            <a:extLst>
              <a:ext uri="{FF2B5EF4-FFF2-40B4-BE49-F238E27FC236}">
                <a16:creationId xmlns:a16="http://schemas.microsoft.com/office/drawing/2014/main" id="{C6BC0444-ED97-442B-ADD3-258F9A2CE232}"/>
              </a:ext>
            </a:extLst>
          </p:cNvPr>
          <p:cNvPicPr>
            <a:picLocks noChangeAspect="1"/>
          </p:cNvPicPr>
          <p:nvPr/>
        </p:nvPicPr>
        <p:blipFill>
          <a:blip r:embed="rId10"/>
          <a:stretch>
            <a:fillRect/>
          </a:stretch>
        </p:blipFill>
        <p:spPr>
          <a:xfrm>
            <a:off x="8727684" y="2634150"/>
            <a:ext cx="657946" cy="657946"/>
          </a:xfrm>
          <a:prstGeom prst="rect">
            <a:avLst/>
          </a:prstGeom>
        </p:spPr>
      </p:pic>
      <p:sp>
        <p:nvSpPr>
          <p:cNvPr id="43" name="TextBox 42">
            <a:hlinkClick r:id="rId15" action="ppaction://hlinksldjump"/>
            <a:extLst>
              <a:ext uri="{FF2B5EF4-FFF2-40B4-BE49-F238E27FC236}">
                <a16:creationId xmlns:a16="http://schemas.microsoft.com/office/drawing/2014/main" id="{2174AE05-7527-4CFD-813C-C603E79E90C8}"/>
              </a:ext>
            </a:extLst>
          </p:cNvPr>
          <p:cNvSpPr txBox="1"/>
          <p:nvPr/>
        </p:nvSpPr>
        <p:spPr>
          <a:xfrm>
            <a:off x="3067713"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lt-LT" sz="1200" dirty="0"/>
              <a:t>ATGAL į pradžią</a:t>
            </a:r>
            <a:endParaRPr lang="en-US" sz="1200" dirty="0"/>
          </a:p>
        </p:txBody>
      </p:sp>
      <p:sp>
        <p:nvSpPr>
          <p:cNvPr id="44" name="TextBox 43">
            <a:extLst>
              <a:ext uri="{FF2B5EF4-FFF2-40B4-BE49-F238E27FC236}">
                <a16:creationId xmlns:a16="http://schemas.microsoft.com/office/drawing/2014/main" id="{C0B7DC4E-A635-4D3D-9951-CA0585F1409D}"/>
              </a:ext>
            </a:extLst>
          </p:cNvPr>
          <p:cNvSpPr txBox="1"/>
          <p:nvPr/>
        </p:nvSpPr>
        <p:spPr>
          <a:xfrm>
            <a:off x="9747834" y="4034607"/>
            <a:ext cx="2367279" cy="261610"/>
          </a:xfrm>
          <a:prstGeom prst="rect">
            <a:avLst/>
          </a:prstGeom>
          <a:solidFill>
            <a:schemeClr val="accent6">
              <a:lumMod val="20000"/>
              <a:lumOff val="80000"/>
            </a:schemeClr>
          </a:solidFill>
        </p:spPr>
        <p:txBody>
          <a:bodyPr wrap="square" rtlCol="0">
            <a:spAutoFit/>
          </a:bodyPr>
          <a:lstStyle/>
          <a:p>
            <a:r>
              <a:rPr lang="lt-LT" sz="1100" dirty="0"/>
              <a:t>Batai min.</a:t>
            </a:r>
            <a:r>
              <a:rPr lang="en-US" sz="1100" dirty="0"/>
              <a:t> S3</a:t>
            </a:r>
            <a:r>
              <a:rPr lang="lt-LT" sz="1100" dirty="0"/>
              <a:t> klasės</a:t>
            </a:r>
            <a:endParaRPr lang="en-US" sz="1100" dirty="0"/>
          </a:p>
        </p:txBody>
      </p:sp>
    </p:spTree>
    <p:extLst>
      <p:ext uri="{BB962C8B-B14F-4D97-AF65-F5344CB8AC3E}">
        <p14:creationId xmlns:p14="http://schemas.microsoft.com/office/powerpoint/2010/main" val="27396057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hlinkClick r:id="rId2" action="ppaction://hlinksldjump"/>
            <a:extLst>
              <a:ext uri="{FF2B5EF4-FFF2-40B4-BE49-F238E27FC236}">
                <a16:creationId xmlns:a16="http://schemas.microsoft.com/office/drawing/2014/main" id="{6A0321CC-7C4A-48E4-8EFB-C8E48588557D}"/>
              </a:ext>
            </a:extLst>
          </p:cNvPr>
          <p:cNvSpPr/>
          <p:nvPr/>
        </p:nvSpPr>
        <p:spPr>
          <a:xfrm>
            <a:off x="5174972"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C05FDA-1205-4222-ABF1-CBDEE2A329D6}"/>
              </a:ext>
            </a:extLst>
          </p:cNvPr>
          <p:cNvSpPr>
            <a:spLocks noGrp="1"/>
          </p:cNvSpPr>
          <p:nvPr>
            <p:ph type="title"/>
          </p:nvPr>
        </p:nvSpPr>
        <p:spPr>
          <a:xfrm>
            <a:off x="550864" y="641351"/>
            <a:ext cx="8666968" cy="559891"/>
          </a:xfrm>
        </p:spPr>
        <p:txBody>
          <a:bodyPr/>
          <a:lstStyle/>
          <a:p>
            <a:r>
              <a:rPr lang="lt-LT" dirty="0">
                <a:solidFill>
                  <a:schemeClr val="accent3"/>
                </a:solidFill>
              </a:rPr>
              <a:t>Kitos saugos gairės ir rekomendacijos</a:t>
            </a:r>
            <a:endParaRPr lang="fi-FI" dirty="0">
              <a:solidFill>
                <a:schemeClr val="accent3"/>
              </a:solidFill>
            </a:endParaRPr>
          </a:p>
        </p:txBody>
      </p:sp>
      <p:sp>
        <p:nvSpPr>
          <p:cNvPr id="5" name="Date Placeholder 4">
            <a:extLst>
              <a:ext uri="{FF2B5EF4-FFF2-40B4-BE49-F238E27FC236}">
                <a16:creationId xmlns:a16="http://schemas.microsoft.com/office/drawing/2014/main" id="{749FE12A-E20C-414C-AD8B-9637A7CB1226}"/>
              </a:ext>
            </a:extLst>
          </p:cNvPr>
          <p:cNvSpPr>
            <a:spLocks noGrp="1"/>
          </p:cNvSpPr>
          <p:nvPr>
            <p:ph type="dt" sz="half" idx="10"/>
          </p:nvPr>
        </p:nvSpPr>
        <p:spPr>
          <a:xfrm>
            <a:off x="936000" y="6319614"/>
            <a:ext cx="2228400" cy="144000"/>
          </a:xfrm>
        </p:spPr>
        <p:txBody>
          <a:bodyPr/>
          <a:lstStyle/>
          <a:p>
            <a:r>
              <a:rPr lang="en-US"/>
              <a:t>9/2/2021</a:t>
            </a:r>
            <a:endParaRPr lang="en-US" dirty="0"/>
          </a:p>
        </p:txBody>
      </p:sp>
      <p:sp>
        <p:nvSpPr>
          <p:cNvPr id="6" name="Slide Number Placeholder 5">
            <a:extLst>
              <a:ext uri="{FF2B5EF4-FFF2-40B4-BE49-F238E27FC236}">
                <a16:creationId xmlns:a16="http://schemas.microsoft.com/office/drawing/2014/main" id="{8FC8B252-A046-4DD1-8D4D-EE9FEB267754}"/>
              </a:ext>
            </a:extLst>
          </p:cNvPr>
          <p:cNvSpPr>
            <a:spLocks noGrp="1"/>
          </p:cNvSpPr>
          <p:nvPr>
            <p:ph type="sldNum" sz="quarter" idx="12"/>
          </p:nvPr>
        </p:nvSpPr>
        <p:spPr/>
        <p:txBody>
          <a:bodyPr/>
          <a:lstStyle/>
          <a:p>
            <a:fld id="{FB11BD77-5CEB-4A67-B6FA-87C329E83F86}" type="slidenum">
              <a:rPr lang="en-US" smtClean="0"/>
              <a:t>14</a:t>
            </a:fld>
            <a:endParaRPr lang="en-US" dirty="0"/>
          </a:p>
        </p:txBody>
      </p:sp>
      <p:sp>
        <p:nvSpPr>
          <p:cNvPr id="7" name="Rectangle: Rounded Corners 6">
            <a:hlinkClick r:id="rId3" action="ppaction://hlinksldjump"/>
            <a:extLst>
              <a:ext uri="{FF2B5EF4-FFF2-40B4-BE49-F238E27FC236}">
                <a16:creationId xmlns:a16="http://schemas.microsoft.com/office/drawing/2014/main" id="{9D1F6E0A-8B82-4810-9A27-B442142814BF}"/>
              </a:ext>
            </a:extLst>
          </p:cNvPr>
          <p:cNvSpPr/>
          <p:nvPr/>
        </p:nvSpPr>
        <p:spPr>
          <a:xfrm>
            <a:off x="650769" y="4035243"/>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30227AB-504D-49E1-A5A6-BBA16041E7FD}"/>
              </a:ext>
            </a:extLst>
          </p:cNvPr>
          <p:cNvSpPr txBox="1"/>
          <p:nvPr/>
        </p:nvSpPr>
        <p:spPr>
          <a:xfrm>
            <a:off x="5358947" y="3208322"/>
            <a:ext cx="1611066" cy="307777"/>
          </a:xfrm>
          <a:prstGeom prst="rect">
            <a:avLst/>
          </a:prstGeom>
          <a:noFill/>
        </p:spPr>
        <p:txBody>
          <a:bodyPr wrap="square" rtlCol="0">
            <a:spAutoFit/>
          </a:bodyPr>
          <a:lstStyle/>
          <a:p>
            <a:pPr algn="ctr"/>
            <a:r>
              <a:rPr lang="lt-LT" sz="1400" b="1" dirty="0"/>
              <a:t>Šviesūs šalmai</a:t>
            </a:r>
            <a:endParaRPr lang="fi-FI" sz="1400" b="1" dirty="0"/>
          </a:p>
        </p:txBody>
      </p:sp>
      <p:sp>
        <p:nvSpPr>
          <p:cNvPr id="12" name="TextBox 11">
            <a:extLst>
              <a:ext uri="{FF2B5EF4-FFF2-40B4-BE49-F238E27FC236}">
                <a16:creationId xmlns:a16="http://schemas.microsoft.com/office/drawing/2014/main" id="{27A30068-0F3A-4FB0-8161-6DBA8A4F5016}"/>
              </a:ext>
            </a:extLst>
          </p:cNvPr>
          <p:cNvSpPr txBox="1"/>
          <p:nvPr/>
        </p:nvSpPr>
        <p:spPr>
          <a:xfrm>
            <a:off x="3164400" y="2725806"/>
            <a:ext cx="1463040" cy="1138773"/>
          </a:xfrm>
          <a:prstGeom prst="rect">
            <a:avLst/>
          </a:prstGeom>
          <a:noFill/>
        </p:spPr>
        <p:txBody>
          <a:bodyPr wrap="square" rtlCol="0">
            <a:spAutoFit/>
          </a:bodyPr>
          <a:lstStyle/>
          <a:p>
            <a:pPr algn="ctr"/>
            <a:r>
              <a:rPr lang="lt-LT" sz="1400" b="1" dirty="0"/>
              <a:t>Programėlės mobilisiems įrenginiams</a:t>
            </a:r>
            <a:endParaRPr lang="fi-FI" sz="1400" b="1" dirty="0"/>
          </a:p>
          <a:p>
            <a:pPr algn="ctr"/>
            <a:r>
              <a:rPr lang="fi-FI" sz="1200" dirty="0"/>
              <a:t>(</a:t>
            </a:r>
            <a:r>
              <a:rPr lang="lt-LT" sz="1200" dirty="0"/>
              <a:t>jei įmanoma</a:t>
            </a:r>
            <a:r>
              <a:rPr lang="fi-FI" sz="1200" dirty="0"/>
              <a:t>)</a:t>
            </a:r>
          </a:p>
          <a:p>
            <a:pPr algn="ctr"/>
            <a:endParaRPr lang="en-US" sz="1400" b="1" dirty="0"/>
          </a:p>
        </p:txBody>
      </p:sp>
      <p:sp>
        <p:nvSpPr>
          <p:cNvPr id="20" name="TextBox 19">
            <a:extLst>
              <a:ext uri="{FF2B5EF4-FFF2-40B4-BE49-F238E27FC236}">
                <a16:creationId xmlns:a16="http://schemas.microsoft.com/office/drawing/2014/main" id="{49CAC76B-3C17-41B3-9482-FB89964B59FF}"/>
              </a:ext>
            </a:extLst>
          </p:cNvPr>
          <p:cNvSpPr txBox="1"/>
          <p:nvPr/>
        </p:nvSpPr>
        <p:spPr>
          <a:xfrm>
            <a:off x="3032523" y="5384217"/>
            <a:ext cx="1628260" cy="738664"/>
          </a:xfrm>
          <a:prstGeom prst="rect">
            <a:avLst/>
          </a:prstGeom>
          <a:noFill/>
        </p:spPr>
        <p:txBody>
          <a:bodyPr wrap="square" rtlCol="0">
            <a:spAutoFit/>
          </a:bodyPr>
          <a:lstStyle/>
          <a:p>
            <a:pPr algn="ctr"/>
            <a:r>
              <a:rPr lang="lt-LT" sz="1400" b="1" dirty="0"/>
              <a:t>Skysčiai ir apsauga nuo saulės</a:t>
            </a:r>
            <a:endParaRPr lang="fi-FI" sz="1400" b="1" dirty="0"/>
          </a:p>
        </p:txBody>
      </p:sp>
      <p:sp>
        <p:nvSpPr>
          <p:cNvPr id="21" name="TextBox 20">
            <a:extLst>
              <a:ext uri="{FF2B5EF4-FFF2-40B4-BE49-F238E27FC236}">
                <a16:creationId xmlns:a16="http://schemas.microsoft.com/office/drawing/2014/main" id="{6F287FC8-DF52-4F57-9EBE-23A818CB4029}"/>
              </a:ext>
            </a:extLst>
          </p:cNvPr>
          <p:cNvSpPr txBox="1"/>
          <p:nvPr/>
        </p:nvSpPr>
        <p:spPr>
          <a:xfrm>
            <a:off x="5321628" y="5496321"/>
            <a:ext cx="1611066" cy="523220"/>
          </a:xfrm>
          <a:prstGeom prst="rect">
            <a:avLst/>
          </a:prstGeom>
          <a:noFill/>
        </p:spPr>
        <p:txBody>
          <a:bodyPr wrap="square" rtlCol="0">
            <a:spAutoFit/>
          </a:bodyPr>
          <a:lstStyle/>
          <a:p>
            <a:pPr algn="ctr"/>
            <a:r>
              <a:rPr lang="lt-LT" sz="1400" b="1" dirty="0"/>
              <a:t>Papildoma baterija</a:t>
            </a:r>
            <a:endParaRPr lang="fi-FI" sz="1400" b="1" dirty="0"/>
          </a:p>
        </p:txBody>
      </p:sp>
      <p:sp>
        <p:nvSpPr>
          <p:cNvPr id="23" name="TextBox 22">
            <a:extLst>
              <a:ext uri="{FF2B5EF4-FFF2-40B4-BE49-F238E27FC236}">
                <a16:creationId xmlns:a16="http://schemas.microsoft.com/office/drawing/2014/main" id="{36EFF75F-29B3-4D27-9370-9833D0603E5C}"/>
              </a:ext>
            </a:extLst>
          </p:cNvPr>
          <p:cNvSpPr txBox="1"/>
          <p:nvPr/>
        </p:nvSpPr>
        <p:spPr>
          <a:xfrm>
            <a:off x="748766" y="2977274"/>
            <a:ext cx="1762064" cy="738664"/>
          </a:xfrm>
          <a:prstGeom prst="rect">
            <a:avLst/>
          </a:prstGeom>
          <a:noFill/>
        </p:spPr>
        <p:txBody>
          <a:bodyPr wrap="square" rtlCol="0">
            <a:spAutoFit/>
          </a:bodyPr>
          <a:lstStyle/>
          <a:p>
            <a:pPr algn="ctr"/>
            <a:r>
              <a:rPr lang="lt-LT" sz="1400" b="1" dirty="0"/>
              <a:t>Dirbant vienam</a:t>
            </a:r>
            <a:endParaRPr lang="fi-FI" sz="1400" b="1" dirty="0"/>
          </a:p>
          <a:p>
            <a:pPr algn="ctr"/>
            <a:endParaRPr lang="en-US" sz="1400" b="1" dirty="0"/>
          </a:p>
          <a:p>
            <a:pPr algn="ctr"/>
            <a:endParaRPr lang="en-US" sz="1400" b="1" dirty="0"/>
          </a:p>
        </p:txBody>
      </p:sp>
      <p:sp>
        <p:nvSpPr>
          <p:cNvPr id="26" name="Rectangle: Rounded Corners 25">
            <a:extLst>
              <a:ext uri="{FF2B5EF4-FFF2-40B4-BE49-F238E27FC236}">
                <a16:creationId xmlns:a16="http://schemas.microsoft.com/office/drawing/2014/main" id="{E8B78D06-5E88-45EF-8EE1-AC5CCA1633BC}"/>
              </a:ext>
            </a:extLst>
          </p:cNvPr>
          <p:cNvSpPr/>
          <p:nvPr/>
        </p:nvSpPr>
        <p:spPr>
          <a:xfrm>
            <a:off x="648000"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ECF613DB-416C-4C23-95E8-B7047D579E5C}"/>
              </a:ext>
            </a:extLst>
          </p:cNvPr>
          <p:cNvSpPr/>
          <p:nvPr/>
        </p:nvSpPr>
        <p:spPr>
          <a:xfrm>
            <a:off x="2904372" y="40448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D3676CA9-553C-440E-A31A-D189DDCE60F1}"/>
              </a:ext>
            </a:extLst>
          </p:cNvPr>
          <p:cNvSpPr/>
          <p:nvPr/>
        </p:nvSpPr>
        <p:spPr>
          <a:xfrm>
            <a:off x="5157975" y="4035243"/>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41952E64-DE2B-4023-B7E4-B49F5E61295C}"/>
              </a:ext>
            </a:extLst>
          </p:cNvPr>
          <p:cNvSpPr/>
          <p:nvPr/>
        </p:nvSpPr>
        <p:spPr>
          <a:xfrm>
            <a:off x="2906831"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2DF7160-5C62-4372-A4C3-DF597007551B}"/>
              </a:ext>
            </a:extLst>
          </p:cNvPr>
          <p:cNvSpPr txBox="1"/>
          <p:nvPr/>
        </p:nvSpPr>
        <p:spPr>
          <a:xfrm>
            <a:off x="735382" y="5393433"/>
            <a:ext cx="1736808" cy="523220"/>
          </a:xfrm>
          <a:prstGeom prst="rect">
            <a:avLst/>
          </a:prstGeom>
          <a:noFill/>
        </p:spPr>
        <p:txBody>
          <a:bodyPr wrap="square" rtlCol="0">
            <a:spAutoFit/>
          </a:bodyPr>
          <a:lstStyle/>
          <a:p>
            <a:pPr algn="ctr"/>
            <a:r>
              <a:rPr lang="lt-LT" sz="1400" b="1" dirty="0"/>
              <a:t>Papildomas apšvietimas</a:t>
            </a:r>
            <a:endParaRPr lang="fi-FI" sz="1400" b="1" dirty="0"/>
          </a:p>
        </p:txBody>
      </p:sp>
      <p:pic>
        <p:nvPicPr>
          <p:cNvPr id="33" name="Graphic 32" descr="Smart Phone">
            <a:extLst>
              <a:ext uri="{FF2B5EF4-FFF2-40B4-BE49-F238E27FC236}">
                <a16:creationId xmlns:a16="http://schemas.microsoft.com/office/drawing/2014/main" id="{1E375CBD-A11A-4B10-A132-4B90A699E2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6520" y="1970782"/>
            <a:ext cx="914400" cy="914400"/>
          </a:xfrm>
          <a:prstGeom prst="rect">
            <a:avLst/>
          </a:prstGeom>
        </p:spPr>
      </p:pic>
      <p:pic>
        <p:nvPicPr>
          <p:cNvPr id="1026" name="Picture 2" descr="112 Suomi – Google Play ‑sovellukset">
            <a:extLst>
              <a:ext uri="{FF2B5EF4-FFF2-40B4-BE49-F238E27FC236}">
                <a16:creationId xmlns:a16="http://schemas.microsoft.com/office/drawing/2014/main" id="{34D0C182-5BF8-4497-9118-4874851EC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9103" y="1777866"/>
            <a:ext cx="532704" cy="9227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59A710B-6745-43F9-860A-B710F4D8B6D6}"/>
              </a:ext>
            </a:extLst>
          </p:cNvPr>
          <p:cNvPicPr>
            <a:picLocks noChangeAspect="1"/>
          </p:cNvPicPr>
          <p:nvPr/>
        </p:nvPicPr>
        <p:blipFill rotWithShape="1">
          <a:blip r:embed="rId7"/>
          <a:srcRect b="29014"/>
          <a:stretch/>
        </p:blipFill>
        <p:spPr>
          <a:xfrm>
            <a:off x="5336129" y="1919811"/>
            <a:ext cx="1633884" cy="910430"/>
          </a:xfrm>
          <a:prstGeom prst="rect">
            <a:avLst/>
          </a:prstGeom>
        </p:spPr>
      </p:pic>
      <p:pic>
        <p:nvPicPr>
          <p:cNvPr id="1028" name="Picture 4" descr="Linterna Frontal Swift Rl Pro 900 Lúmens - Petzl | Envío gratis">
            <a:extLst>
              <a:ext uri="{FF2B5EF4-FFF2-40B4-BE49-F238E27FC236}">
                <a16:creationId xmlns:a16="http://schemas.microsoft.com/office/drawing/2014/main" id="{D83A32BD-F782-4E0C-8F9D-49A10A2755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123" y="4198742"/>
            <a:ext cx="1282577" cy="1031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stic Water Bottle 3D Model">
            <a:extLst>
              <a:ext uri="{FF2B5EF4-FFF2-40B4-BE49-F238E27FC236}">
                <a16:creationId xmlns:a16="http://schemas.microsoft.com/office/drawing/2014/main" id="{50359034-3945-4201-8DB8-3E5CC5A206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2523" y="4358488"/>
            <a:ext cx="862932" cy="862932"/>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Sun">
            <a:extLst>
              <a:ext uri="{FF2B5EF4-FFF2-40B4-BE49-F238E27FC236}">
                <a16:creationId xmlns:a16="http://schemas.microsoft.com/office/drawing/2014/main" id="{795A8E8C-00BC-4118-BE06-E20A716186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70919" y="4494020"/>
            <a:ext cx="660597" cy="660597"/>
          </a:xfrm>
          <a:prstGeom prst="rect">
            <a:avLst/>
          </a:prstGeom>
        </p:spPr>
      </p:pic>
      <p:pic>
        <p:nvPicPr>
          <p:cNvPr id="41" name="Graphic 40" descr="Battery charging">
            <a:extLst>
              <a:ext uri="{FF2B5EF4-FFF2-40B4-BE49-F238E27FC236}">
                <a16:creationId xmlns:a16="http://schemas.microsoft.com/office/drawing/2014/main" id="{EF740F54-B528-47B9-BCB9-4BDA793442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8810" y="4866765"/>
            <a:ext cx="654929" cy="654929"/>
          </a:xfrm>
          <a:prstGeom prst="rect">
            <a:avLst/>
          </a:prstGeom>
        </p:spPr>
      </p:pic>
      <p:pic>
        <p:nvPicPr>
          <p:cNvPr id="1032" name="Picture 8" descr="PowerBank 4000 mAh varavirtalähde/lisäakku, hinta 6,95 €">
            <a:extLst>
              <a:ext uri="{FF2B5EF4-FFF2-40B4-BE49-F238E27FC236}">
                <a16:creationId xmlns:a16="http://schemas.microsoft.com/office/drawing/2014/main" id="{B3997782-9991-457B-87CC-A8CEE36526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62008" y="4171552"/>
            <a:ext cx="1022678" cy="1022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6" name="xxIcon">
            <a:extLst>
              <a:ext uri="{FF2B5EF4-FFF2-40B4-BE49-F238E27FC236}">
                <a16:creationId xmlns:a16="http://schemas.microsoft.com/office/drawing/2014/main" id="{21644B0B-D349-48EA-B522-62E9FAA896DC}"/>
              </a:ext>
            </a:extLst>
          </p:cNvPr>
          <p:cNvGrpSpPr>
            <a:grpSpLocks noChangeAspect="1"/>
          </p:cNvGrpSpPr>
          <p:nvPr/>
        </p:nvGrpSpPr>
        <p:grpSpPr>
          <a:xfrm>
            <a:off x="7747389" y="2066690"/>
            <a:ext cx="1242861" cy="711458"/>
            <a:chOff x="4068763" y="2268538"/>
            <a:chExt cx="4054475" cy="2320926"/>
          </a:xfrm>
          <a:solidFill>
            <a:schemeClr val="accent3"/>
          </a:solidFill>
        </p:grpSpPr>
        <p:sp>
          <p:nvSpPr>
            <p:cNvPr id="47" name="Line 7">
              <a:extLst>
                <a:ext uri="{FF2B5EF4-FFF2-40B4-BE49-F238E27FC236}">
                  <a16:creationId xmlns:a16="http://schemas.microsoft.com/office/drawing/2014/main" id="{8350A294-E396-4BB4-8879-96F06F1A1AA5}"/>
                </a:ext>
              </a:extLst>
            </p:cNvPr>
            <p:cNvSpPr>
              <a:spLocks noChangeShapeType="1"/>
            </p:cNvSpPr>
            <p:nvPr/>
          </p:nvSpPr>
          <p:spPr bwMode="auto">
            <a:xfrm>
              <a:off x="4910139" y="4330700"/>
              <a:ext cx="0" cy="0"/>
            </a:xfrm>
            <a:prstGeom prst="line">
              <a:avLst/>
            </a:prstGeom>
            <a:grpFill/>
            <a:ln w="103188"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Line 8">
              <a:extLst>
                <a:ext uri="{FF2B5EF4-FFF2-40B4-BE49-F238E27FC236}">
                  <a16:creationId xmlns:a16="http://schemas.microsoft.com/office/drawing/2014/main" id="{E7030764-C1A2-473C-9DD5-53B15CDDAFFE}"/>
                </a:ext>
              </a:extLst>
            </p:cNvPr>
            <p:cNvSpPr>
              <a:spLocks noChangeShapeType="1"/>
            </p:cNvSpPr>
            <p:nvPr/>
          </p:nvSpPr>
          <p:spPr bwMode="auto">
            <a:xfrm>
              <a:off x="7385051" y="4330700"/>
              <a:ext cx="0" cy="0"/>
            </a:xfrm>
            <a:prstGeom prst="line">
              <a:avLst/>
            </a:prstGeom>
            <a:grpFill/>
            <a:ln w="103188"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1">
              <a:extLst>
                <a:ext uri="{FF2B5EF4-FFF2-40B4-BE49-F238E27FC236}">
                  <a16:creationId xmlns:a16="http://schemas.microsoft.com/office/drawing/2014/main" id="{C74FD695-BE32-45C6-A7B7-ED5E9737C2D7}"/>
                </a:ext>
              </a:extLst>
            </p:cNvPr>
            <p:cNvSpPr>
              <a:spLocks/>
            </p:cNvSpPr>
            <p:nvPr/>
          </p:nvSpPr>
          <p:spPr bwMode="auto">
            <a:xfrm>
              <a:off x="5595938" y="3311526"/>
              <a:ext cx="439738" cy="196850"/>
            </a:xfrm>
            <a:custGeom>
              <a:avLst/>
              <a:gdLst>
                <a:gd name="T0" fmla="*/ 52 w 117"/>
                <a:gd name="T1" fmla="*/ 52 h 52"/>
                <a:gd name="T2" fmla="*/ 0 w 117"/>
                <a:gd name="T3" fmla="*/ 48 h 52"/>
                <a:gd name="T4" fmla="*/ 7 w 117"/>
                <a:gd name="T5" fmla="*/ 0 h 52"/>
                <a:gd name="T6" fmla="*/ 113 w 117"/>
                <a:gd name="T7" fmla="*/ 0 h 52"/>
                <a:gd name="T8" fmla="*/ 117 w 117"/>
                <a:gd name="T9" fmla="*/ 48 h 52"/>
                <a:gd name="T10" fmla="*/ 52 w 117"/>
                <a:gd name="T11" fmla="*/ 52 h 52"/>
              </a:gdLst>
              <a:ahLst/>
              <a:cxnLst>
                <a:cxn ang="0">
                  <a:pos x="T0" y="T1"/>
                </a:cxn>
                <a:cxn ang="0">
                  <a:pos x="T2" y="T3"/>
                </a:cxn>
                <a:cxn ang="0">
                  <a:pos x="T4" y="T5"/>
                </a:cxn>
                <a:cxn ang="0">
                  <a:pos x="T6" y="T7"/>
                </a:cxn>
                <a:cxn ang="0">
                  <a:pos x="T8" y="T9"/>
                </a:cxn>
                <a:cxn ang="0">
                  <a:pos x="T10" y="T11"/>
                </a:cxn>
              </a:cxnLst>
              <a:rect l="0" t="0" r="r" b="b"/>
              <a:pathLst>
                <a:path w="117" h="52">
                  <a:moveTo>
                    <a:pt x="52" y="52"/>
                  </a:moveTo>
                  <a:cubicBezTo>
                    <a:pt x="33" y="52"/>
                    <a:pt x="16" y="50"/>
                    <a:pt x="0" y="48"/>
                  </a:cubicBezTo>
                  <a:cubicBezTo>
                    <a:pt x="7" y="0"/>
                    <a:pt x="7" y="0"/>
                    <a:pt x="7" y="0"/>
                  </a:cubicBezTo>
                  <a:cubicBezTo>
                    <a:pt x="35" y="5"/>
                    <a:pt x="66" y="5"/>
                    <a:pt x="113" y="0"/>
                  </a:cubicBezTo>
                  <a:cubicBezTo>
                    <a:pt x="117" y="48"/>
                    <a:pt x="117" y="48"/>
                    <a:pt x="117" y="48"/>
                  </a:cubicBezTo>
                  <a:cubicBezTo>
                    <a:pt x="92" y="50"/>
                    <a:pt x="71" y="52"/>
                    <a:pt x="52" y="52"/>
                  </a:cubicBezTo>
                  <a:close/>
                </a:path>
              </a:pathLst>
            </a:custGeom>
            <a:grp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2">
              <a:extLst>
                <a:ext uri="{FF2B5EF4-FFF2-40B4-BE49-F238E27FC236}">
                  <a16:creationId xmlns:a16="http://schemas.microsoft.com/office/drawing/2014/main" id="{C974F478-DDE7-457C-A9E9-6E23032F600E}"/>
                </a:ext>
              </a:extLst>
            </p:cNvPr>
            <p:cNvSpPr>
              <a:spLocks noEditPoints="1"/>
            </p:cNvSpPr>
            <p:nvPr/>
          </p:nvSpPr>
          <p:spPr bwMode="auto">
            <a:xfrm>
              <a:off x="4068763" y="2268538"/>
              <a:ext cx="4054475" cy="2320925"/>
            </a:xfrm>
            <a:custGeom>
              <a:avLst/>
              <a:gdLst>
                <a:gd name="T0" fmla="*/ 1078 w 1078"/>
                <a:gd name="T1" fmla="*/ 225 h 616"/>
                <a:gd name="T2" fmla="*/ 922 w 1078"/>
                <a:gd name="T3" fmla="*/ 183 h 616"/>
                <a:gd name="T4" fmla="*/ 860 w 1078"/>
                <a:gd name="T5" fmla="*/ 27 h 616"/>
                <a:gd name="T6" fmla="*/ 850 w 1078"/>
                <a:gd name="T7" fmla="*/ 23 h 616"/>
                <a:gd name="T8" fmla="*/ 596 w 1078"/>
                <a:gd name="T9" fmla="*/ 0 h 616"/>
                <a:gd name="T10" fmla="*/ 358 w 1078"/>
                <a:gd name="T11" fmla="*/ 9 h 616"/>
                <a:gd name="T12" fmla="*/ 348 w 1078"/>
                <a:gd name="T13" fmla="*/ 10 h 616"/>
                <a:gd name="T14" fmla="*/ 201 w 1078"/>
                <a:gd name="T15" fmla="*/ 180 h 616"/>
                <a:gd name="T16" fmla="*/ 30 w 1078"/>
                <a:gd name="T17" fmla="*/ 210 h 616"/>
                <a:gd name="T18" fmla="*/ 0 w 1078"/>
                <a:gd name="T19" fmla="*/ 502 h 616"/>
                <a:gd name="T20" fmla="*/ 171 w 1078"/>
                <a:gd name="T21" fmla="*/ 502 h 616"/>
                <a:gd name="T22" fmla="*/ 297 w 1078"/>
                <a:gd name="T23" fmla="*/ 616 h 616"/>
                <a:gd name="T24" fmla="*/ 417 w 1078"/>
                <a:gd name="T25" fmla="*/ 502 h 616"/>
                <a:gd name="T26" fmla="*/ 1078 w 1078"/>
                <a:gd name="T27" fmla="*/ 502 h 616"/>
                <a:gd name="T28" fmla="*/ 1078 w 1078"/>
                <a:gd name="T29" fmla="*/ 225 h 616"/>
                <a:gd name="T30" fmla="*/ 297 w 1078"/>
                <a:gd name="T31" fmla="*/ 568 h 616"/>
                <a:gd name="T32" fmla="*/ 220 w 1078"/>
                <a:gd name="T33" fmla="*/ 502 h 616"/>
                <a:gd name="T34" fmla="*/ 369 w 1078"/>
                <a:gd name="T35" fmla="*/ 502 h 616"/>
                <a:gd name="T36" fmla="*/ 297 w 1078"/>
                <a:gd name="T37" fmla="*/ 568 h 616"/>
                <a:gd name="T38" fmla="*/ 410 w 1078"/>
                <a:gd name="T39" fmla="*/ 454 h 616"/>
                <a:gd name="T40" fmla="*/ 356 w 1078"/>
                <a:gd name="T41" fmla="*/ 454 h 616"/>
                <a:gd name="T42" fmla="*/ 238 w 1078"/>
                <a:gd name="T43" fmla="*/ 454 h 616"/>
                <a:gd name="T44" fmla="*/ 182 w 1078"/>
                <a:gd name="T45" fmla="*/ 454 h 616"/>
                <a:gd name="T46" fmla="*/ 53 w 1078"/>
                <a:gd name="T47" fmla="*/ 454 h 616"/>
                <a:gd name="T48" fmla="*/ 58 w 1078"/>
                <a:gd name="T49" fmla="*/ 406 h 616"/>
                <a:gd name="T50" fmla="*/ 107 w 1078"/>
                <a:gd name="T51" fmla="*/ 410 h 616"/>
                <a:gd name="T52" fmla="*/ 167 w 1078"/>
                <a:gd name="T53" fmla="*/ 405 h 616"/>
                <a:gd name="T54" fmla="*/ 160 w 1078"/>
                <a:gd name="T55" fmla="*/ 358 h 616"/>
                <a:gd name="T56" fmla="*/ 63 w 1078"/>
                <a:gd name="T57" fmla="*/ 359 h 616"/>
                <a:gd name="T58" fmla="*/ 66 w 1078"/>
                <a:gd name="T59" fmla="*/ 324 h 616"/>
                <a:gd name="T60" fmla="*/ 101 w 1078"/>
                <a:gd name="T61" fmla="*/ 325 h 616"/>
                <a:gd name="T62" fmla="*/ 166 w 1078"/>
                <a:gd name="T63" fmla="*/ 322 h 616"/>
                <a:gd name="T64" fmla="*/ 161 w 1078"/>
                <a:gd name="T65" fmla="*/ 274 h 616"/>
                <a:gd name="T66" fmla="*/ 71 w 1078"/>
                <a:gd name="T67" fmla="*/ 276 h 616"/>
                <a:gd name="T68" fmla="*/ 74 w 1078"/>
                <a:gd name="T69" fmla="*/ 251 h 616"/>
                <a:gd name="T70" fmla="*/ 216 w 1078"/>
                <a:gd name="T71" fmla="*/ 226 h 616"/>
                <a:gd name="T72" fmla="*/ 565 w 1078"/>
                <a:gd name="T73" fmla="*/ 222 h 616"/>
                <a:gd name="T74" fmla="*/ 567 w 1078"/>
                <a:gd name="T75" fmla="*/ 454 h 616"/>
                <a:gd name="T76" fmla="*/ 410 w 1078"/>
                <a:gd name="T77" fmla="*/ 454 h 616"/>
                <a:gd name="T78" fmla="*/ 566 w 1078"/>
                <a:gd name="T79" fmla="*/ 174 h 616"/>
                <a:gd name="T80" fmla="*/ 267 w 1078"/>
                <a:gd name="T81" fmla="*/ 177 h 616"/>
                <a:gd name="T82" fmla="*/ 371 w 1078"/>
                <a:gd name="T83" fmla="*/ 56 h 616"/>
                <a:gd name="T84" fmla="*/ 569 w 1078"/>
                <a:gd name="T85" fmla="*/ 48 h 616"/>
                <a:gd name="T86" fmla="*/ 566 w 1078"/>
                <a:gd name="T87" fmla="*/ 174 h 616"/>
                <a:gd name="T88" fmla="*/ 617 w 1078"/>
                <a:gd name="T89" fmla="*/ 48 h 616"/>
                <a:gd name="T90" fmla="*/ 824 w 1078"/>
                <a:gd name="T91" fmla="*/ 66 h 616"/>
                <a:gd name="T92" fmla="*/ 869 w 1078"/>
                <a:gd name="T93" fmla="*/ 178 h 616"/>
                <a:gd name="T94" fmla="*/ 614 w 1078"/>
                <a:gd name="T95" fmla="*/ 174 h 616"/>
                <a:gd name="T96" fmla="*/ 617 w 1078"/>
                <a:gd name="T97" fmla="*/ 48 h 616"/>
                <a:gd name="T98" fmla="*/ 1030 w 1078"/>
                <a:gd name="T99" fmla="*/ 454 h 616"/>
                <a:gd name="T100" fmla="*/ 615 w 1078"/>
                <a:gd name="T101" fmla="*/ 454 h 616"/>
                <a:gd name="T102" fmla="*/ 613 w 1078"/>
                <a:gd name="T103" fmla="*/ 222 h 616"/>
                <a:gd name="T104" fmla="*/ 901 w 1078"/>
                <a:gd name="T105" fmla="*/ 226 h 616"/>
                <a:gd name="T106" fmla="*/ 1030 w 1078"/>
                <a:gd name="T107" fmla="*/ 262 h 616"/>
                <a:gd name="T108" fmla="*/ 1030 w 1078"/>
                <a:gd name="T109" fmla="*/ 45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8" h="616">
                  <a:moveTo>
                    <a:pt x="1078" y="225"/>
                  </a:moveTo>
                  <a:cubicBezTo>
                    <a:pt x="922" y="183"/>
                    <a:pt x="922" y="183"/>
                    <a:pt x="922" y="183"/>
                  </a:cubicBezTo>
                  <a:cubicBezTo>
                    <a:pt x="860" y="27"/>
                    <a:pt x="860" y="27"/>
                    <a:pt x="860" y="27"/>
                  </a:cubicBezTo>
                  <a:cubicBezTo>
                    <a:pt x="850" y="23"/>
                    <a:pt x="850" y="23"/>
                    <a:pt x="850" y="23"/>
                  </a:cubicBezTo>
                  <a:cubicBezTo>
                    <a:pt x="848" y="22"/>
                    <a:pt x="783" y="0"/>
                    <a:pt x="596" y="0"/>
                  </a:cubicBezTo>
                  <a:cubicBezTo>
                    <a:pt x="525" y="0"/>
                    <a:pt x="445" y="3"/>
                    <a:pt x="358" y="9"/>
                  </a:cubicBezTo>
                  <a:cubicBezTo>
                    <a:pt x="348" y="10"/>
                    <a:pt x="348" y="10"/>
                    <a:pt x="348" y="10"/>
                  </a:cubicBezTo>
                  <a:cubicBezTo>
                    <a:pt x="201" y="180"/>
                    <a:pt x="201" y="180"/>
                    <a:pt x="201" y="180"/>
                  </a:cubicBezTo>
                  <a:cubicBezTo>
                    <a:pt x="30" y="210"/>
                    <a:pt x="30" y="210"/>
                    <a:pt x="30" y="210"/>
                  </a:cubicBezTo>
                  <a:cubicBezTo>
                    <a:pt x="0" y="502"/>
                    <a:pt x="0" y="502"/>
                    <a:pt x="0" y="502"/>
                  </a:cubicBezTo>
                  <a:cubicBezTo>
                    <a:pt x="171" y="502"/>
                    <a:pt x="171" y="502"/>
                    <a:pt x="171" y="502"/>
                  </a:cubicBezTo>
                  <a:cubicBezTo>
                    <a:pt x="172" y="567"/>
                    <a:pt x="229" y="616"/>
                    <a:pt x="297" y="616"/>
                  </a:cubicBezTo>
                  <a:cubicBezTo>
                    <a:pt x="363" y="616"/>
                    <a:pt x="414" y="564"/>
                    <a:pt x="417" y="502"/>
                  </a:cubicBezTo>
                  <a:cubicBezTo>
                    <a:pt x="1078" y="502"/>
                    <a:pt x="1078" y="502"/>
                    <a:pt x="1078" y="502"/>
                  </a:cubicBezTo>
                  <a:lnTo>
                    <a:pt x="1078" y="225"/>
                  </a:lnTo>
                  <a:close/>
                  <a:moveTo>
                    <a:pt x="297" y="568"/>
                  </a:moveTo>
                  <a:cubicBezTo>
                    <a:pt x="254" y="568"/>
                    <a:pt x="220" y="539"/>
                    <a:pt x="220" y="502"/>
                  </a:cubicBezTo>
                  <a:cubicBezTo>
                    <a:pt x="369" y="502"/>
                    <a:pt x="369" y="502"/>
                    <a:pt x="369" y="502"/>
                  </a:cubicBezTo>
                  <a:cubicBezTo>
                    <a:pt x="366" y="539"/>
                    <a:pt x="335" y="568"/>
                    <a:pt x="297" y="568"/>
                  </a:cubicBezTo>
                  <a:close/>
                  <a:moveTo>
                    <a:pt x="410" y="454"/>
                  </a:moveTo>
                  <a:cubicBezTo>
                    <a:pt x="356" y="454"/>
                    <a:pt x="356" y="454"/>
                    <a:pt x="356" y="454"/>
                  </a:cubicBezTo>
                  <a:cubicBezTo>
                    <a:pt x="238" y="454"/>
                    <a:pt x="238" y="454"/>
                    <a:pt x="238" y="454"/>
                  </a:cubicBezTo>
                  <a:cubicBezTo>
                    <a:pt x="182" y="454"/>
                    <a:pt x="182" y="454"/>
                    <a:pt x="182" y="454"/>
                  </a:cubicBezTo>
                  <a:cubicBezTo>
                    <a:pt x="53" y="454"/>
                    <a:pt x="53" y="454"/>
                    <a:pt x="53" y="454"/>
                  </a:cubicBezTo>
                  <a:cubicBezTo>
                    <a:pt x="58" y="406"/>
                    <a:pt x="58" y="406"/>
                    <a:pt x="58" y="406"/>
                  </a:cubicBezTo>
                  <a:cubicBezTo>
                    <a:pt x="74" y="409"/>
                    <a:pt x="91" y="410"/>
                    <a:pt x="107" y="410"/>
                  </a:cubicBezTo>
                  <a:cubicBezTo>
                    <a:pt x="127" y="410"/>
                    <a:pt x="147" y="408"/>
                    <a:pt x="167" y="405"/>
                  </a:cubicBezTo>
                  <a:cubicBezTo>
                    <a:pt x="160" y="358"/>
                    <a:pt x="160" y="358"/>
                    <a:pt x="160" y="358"/>
                  </a:cubicBezTo>
                  <a:cubicBezTo>
                    <a:pt x="127" y="363"/>
                    <a:pt x="94" y="363"/>
                    <a:pt x="63" y="359"/>
                  </a:cubicBezTo>
                  <a:cubicBezTo>
                    <a:pt x="66" y="324"/>
                    <a:pt x="66" y="324"/>
                    <a:pt x="66" y="324"/>
                  </a:cubicBezTo>
                  <a:cubicBezTo>
                    <a:pt x="77" y="325"/>
                    <a:pt x="88" y="325"/>
                    <a:pt x="101" y="325"/>
                  </a:cubicBezTo>
                  <a:cubicBezTo>
                    <a:pt x="120" y="325"/>
                    <a:pt x="141" y="324"/>
                    <a:pt x="166" y="322"/>
                  </a:cubicBezTo>
                  <a:cubicBezTo>
                    <a:pt x="161" y="274"/>
                    <a:pt x="161" y="274"/>
                    <a:pt x="161" y="274"/>
                  </a:cubicBezTo>
                  <a:cubicBezTo>
                    <a:pt x="123" y="278"/>
                    <a:pt x="95" y="278"/>
                    <a:pt x="71" y="276"/>
                  </a:cubicBezTo>
                  <a:cubicBezTo>
                    <a:pt x="74" y="251"/>
                    <a:pt x="74" y="251"/>
                    <a:pt x="74" y="251"/>
                  </a:cubicBezTo>
                  <a:cubicBezTo>
                    <a:pt x="216" y="226"/>
                    <a:pt x="216" y="226"/>
                    <a:pt x="216" y="226"/>
                  </a:cubicBezTo>
                  <a:cubicBezTo>
                    <a:pt x="232" y="226"/>
                    <a:pt x="368" y="222"/>
                    <a:pt x="565" y="222"/>
                  </a:cubicBezTo>
                  <a:cubicBezTo>
                    <a:pt x="565" y="324"/>
                    <a:pt x="567" y="413"/>
                    <a:pt x="567" y="454"/>
                  </a:cubicBezTo>
                  <a:lnTo>
                    <a:pt x="410" y="454"/>
                  </a:lnTo>
                  <a:close/>
                  <a:moveTo>
                    <a:pt x="566" y="174"/>
                  </a:moveTo>
                  <a:cubicBezTo>
                    <a:pt x="432" y="174"/>
                    <a:pt x="327" y="176"/>
                    <a:pt x="267" y="177"/>
                  </a:cubicBezTo>
                  <a:cubicBezTo>
                    <a:pt x="371" y="56"/>
                    <a:pt x="371" y="56"/>
                    <a:pt x="371" y="56"/>
                  </a:cubicBezTo>
                  <a:cubicBezTo>
                    <a:pt x="442" y="51"/>
                    <a:pt x="509" y="48"/>
                    <a:pt x="569" y="48"/>
                  </a:cubicBezTo>
                  <a:cubicBezTo>
                    <a:pt x="567" y="90"/>
                    <a:pt x="566" y="133"/>
                    <a:pt x="566" y="174"/>
                  </a:cubicBezTo>
                  <a:close/>
                  <a:moveTo>
                    <a:pt x="617" y="48"/>
                  </a:moveTo>
                  <a:cubicBezTo>
                    <a:pt x="740" y="49"/>
                    <a:pt x="802" y="60"/>
                    <a:pt x="824" y="66"/>
                  </a:cubicBezTo>
                  <a:cubicBezTo>
                    <a:pt x="869" y="178"/>
                    <a:pt x="869" y="178"/>
                    <a:pt x="869" y="178"/>
                  </a:cubicBezTo>
                  <a:cubicBezTo>
                    <a:pt x="778" y="176"/>
                    <a:pt x="692" y="175"/>
                    <a:pt x="614" y="174"/>
                  </a:cubicBezTo>
                  <a:cubicBezTo>
                    <a:pt x="614" y="133"/>
                    <a:pt x="615" y="90"/>
                    <a:pt x="617" y="48"/>
                  </a:cubicBezTo>
                  <a:close/>
                  <a:moveTo>
                    <a:pt x="1030" y="454"/>
                  </a:moveTo>
                  <a:cubicBezTo>
                    <a:pt x="615" y="454"/>
                    <a:pt x="615" y="454"/>
                    <a:pt x="615" y="454"/>
                  </a:cubicBezTo>
                  <a:cubicBezTo>
                    <a:pt x="615" y="413"/>
                    <a:pt x="613" y="325"/>
                    <a:pt x="613" y="222"/>
                  </a:cubicBezTo>
                  <a:cubicBezTo>
                    <a:pt x="701" y="223"/>
                    <a:pt x="798" y="224"/>
                    <a:pt x="901" y="226"/>
                  </a:cubicBezTo>
                  <a:cubicBezTo>
                    <a:pt x="1030" y="262"/>
                    <a:pt x="1030" y="262"/>
                    <a:pt x="1030" y="262"/>
                  </a:cubicBezTo>
                  <a:lnTo>
                    <a:pt x="1030" y="454"/>
                  </a:lnTo>
                  <a:close/>
                </a:path>
              </a:pathLst>
            </a:custGeom>
            <a:grp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33">
              <a:extLst>
                <a:ext uri="{FF2B5EF4-FFF2-40B4-BE49-F238E27FC236}">
                  <a16:creationId xmlns:a16="http://schemas.microsoft.com/office/drawing/2014/main" id="{E28FF9BB-56C0-404E-951E-7DF43553DA25}"/>
                </a:ext>
              </a:extLst>
            </p:cNvPr>
            <p:cNvSpPr>
              <a:spLocks/>
            </p:cNvSpPr>
            <p:nvPr/>
          </p:nvSpPr>
          <p:spPr bwMode="auto">
            <a:xfrm>
              <a:off x="6569076" y="3978276"/>
              <a:ext cx="925513" cy="611188"/>
            </a:xfrm>
            <a:custGeom>
              <a:avLst/>
              <a:gdLst>
                <a:gd name="T0" fmla="*/ 185 w 246"/>
                <a:gd name="T1" fmla="*/ 0 h 162"/>
                <a:gd name="T2" fmla="*/ 198 w 246"/>
                <a:gd name="T3" fmla="*/ 40 h 162"/>
                <a:gd name="T4" fmla="*/ 126 w 246"/>
                <a:gd name="T5" fmla="*/ 114 h 162"/>
                <a:gd name="T6" fmla="*/ 48 w 246"/>
                <a:gd name="T7" fmla="*/ 47 h 162"/>
                <a:gd name="T8" fmla="*/ 66 w 246"/>
                <a:gd name="T9" fmla="*/ 0 h 162"/>
                <a:gd name="T10" fmla="*/ 10 w 246"/>
                <a:gd name="T11" fmla="*/ 0 h 162"/>
                <a:gd name="T12" fmla="*/ 0 w 246"/>
                <a:gd name="T13" fmla="*/ 47 h 162"/>
                <a:gd name="T14" fmla="*/ 126 w 246"/>
                <a:gd name="T15" fmla="*/ 162 h 162"/>
                <a:gd name="T16" fmla="*/ 246 w 246"/>
                <a:gd name="T17" fmla="*/ 40 h 162"/>
                <a:gd name="T18" fmla="*/ 239 w 246"/>
                <a:gd name="T19" fmla="*/ 0 h 162"/>
                <a:gd name="T20" fmla="*/ 185 w 246"/>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162">
                  <a:moveTo>
                    <a:pt x="185" y="0"/>
                  </a:moveTo>
                  <a:cubicBezTo>
                    <a:pt x="193" y="11"/>
                    <a:pt x="198" y="25"/>
                    <a:pt x="198" y="40"/>
                  </a:cubicBezTo>
                  <a:cubicBezTo>
                    <a:pt x="198" y="82"/>
                    <a:pt x="166" y="114"/>
                    <a:pt x="126" y="114"/>
                  </a:cubicBezTo>
                  <a:cubicBezTo>
                    <a:pt x="82" y="114"/>
                    <a:pt x="48" y="85"/>
                    <a:pt x="48" y="47"/>
                  </a:cubicBezTo>
                  <a:cubicBezTo>
                    <a:pt x="48" y="30"/>
                    <a:pt x="55" y="13"/>
                    <a:pt x="66" y="0"/>
                  </a:cubicBezTo>
                  <a:cubicBezTo>
                    <a:pt x="10" y="0"/>
                    <a:pt x="10" y="0"/>
                    <a:pt x="10" y="0"/>
                  </a:cubicBezTo>
                  <a:cubicBezTo>
                    <a:pt x="3" y="15"/>
                    <a:pt x="0" y="31"/>
                    <a:pt x="0" y="47"/>
                  </a:cubicBezTo>
                  <a:cubicBezTo>
                    <a:pt x="0" y="113"/>
                    <a:pt x="57" y="162"/>
                    <a:pt x="126" y="162"/>
                  </a:cubicBezTo>
                  <a:cubicBezTo>
                    <a:pt x="194" y="162"/>
                    <a:pt x="246" y="106"/>
                    <a:pt x="246" y="40"/>
                  </a:cubicBezTo>
                  <a:cubicBezTo>
                    <a:pt x="246" y="26"/>
                    <a:pt x="243" y="12"/>
                    <a:pt x="239" y="0"/>
                  </a:cubicBezTo>
                  <a:lnTo>
                    <a:pt x="185" y="0"/>
                  </a:lnTo>
                  <a:close/>
                </a:path>
              </a:pathLst>
            </a:custGeom>
            <a:grp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2" name="TextBox 51">
            <a:extLst>
              <a:ext uri="{FF2B5EF4-FFF2-40B4-BE49-F238E27FC236}">
                <a16:creationId xmlns:a16="http://schemas.microsoft.com/office/drawing/2014/main" id="{B383DA7F-BB2A-4885-994F-A3218D9A8B87}"/>
              </a:ext>
            </a:extLst>
          </p:cNvPr>
          <p:cNvSpPr txBox="1"/>
          <p:nvPr/>
        </p:nvSpPr>
        <p:spPr>
          <a:xfrm>
            <a:off x="7606766" y="3092984"/>
            <a:ext cx="1611066" cy="523220"/>
          </a:xfrm>
          <a:prstGeom prst="rect">
            <a:avLst/>
          </a:prstGeom>
          <a:noFill/>
        </p:spPr>
        <p:txBody>
          <a:bodyPr wrap="square" rtlCol="0">
            <a:spAutoFit/>
          </a:bodyPr>
          <a:lstStyle/>
          <a:p>
            <a:pPr algn="ctr"/>
            <a:r>
              <a:rPr lang="lt-LT" sz="1400" b="1" dirty="0"/>
              <a:t>Priedai automobiliams</a:t>
            </a:r>
            <a:endParaRPr lang="fi-FI" sz="1400" b="1" dirty="0"/>
          </a:p>
        </p:txBody>
      </p:sp>
      <p:sp>
        <p:nvSpPr>
          <p:cNvPr id="53" name="Rectangle: Rounded Corners 52">
            <a:extLst>
              <a:ext uri="{FF2B5EF4-FFF2-40B4-BE49-F238E27FC236}">
                <a16:creationId xmlns:a16="http://schemas.microsoft.com/office/drawing/2014/main" id="{33BC33A2-5C2C-42DE-ADB8-2D1C233E8F16}"/>
              </a:ext>
            </a:extLst>
          </p:cNvPr>
          <p:cNvSpPr/>
          <p:nvPr/>
        </p:nvSpPr>
        <p:spPr>
          <a:xfrm>
            <a:off x="7443113"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descr="A picture containing text, sign, clipart&#10;&#10;Description automatically generated">
            <a:extLst>
              <a:ext uri="{FF2B5EF4-FFF2-40B4-BE49-F238E27FC236}">
                <a16:creationId xmlns:a16="http://schemas.microsoft.com/office/drawing/2014/main" id="{34E6F7C6-EADD-4CC8-9A1C-879A7D269C12}"/>
              </a:ext>
            </a:extLst>
          </p:cNvPr>
          <p:cNvPicPr>
            <a:picLocks noChangeAspect="1"/>
          </p:cNvPicPr>
          <p:nvPr/>
        </p:nvPicPr>
        <p:blipFill>
          <a:blip r:embed="rId15"/>
          <a:stretch>
            <a:fillRect/>
          </a:stretch>
        </p:blipFill>
        <p:spPr>
          <a:xfrm>
            <a:off x="10701521" y="4232692"/>
            <a:ext cx="756208" cy="665748"/>
          </a:xfrm>
          <a:prstGeom prst="rect">
            <a:avLst/>
          </a:prstGeom>
        </p:spPr>
      </p:pic>
      <p:sp>
        <p:nvSpPr>
          <p:cNvPr id="61" name="Rectangle: Rounded Corners 60">
            <a:extLst>
              <a:ext uri="{FF2B5EF4-FFF2-40B4-BE49-F238E27FC236}">
                <a16:creationId xmlns:a16="http://schemas.microsoft.com/office/drawing/2014/main" id="{5E5D2E12-5D75-4E6D-AAB6-1C3F21FF1284}"/>
              </a:ext>
            </a:extLst>
          </p:cNvPr>
          <p:cNvSpPr/>
          <p:nvPr/>
        </p:nvSpPr>
        <p:spPr>
          <a:xfrm>
            <a:off x="9717460" y="4035243"/>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descr="A picture containing text, sign, clipart&#10;&#10;Description automatically generated">
            <a:extLst>
              <a:ext uri="{FF2B5EF4-FFF2-40B4-BE49-F238E27FC236}">
                <a16:creationId xmlns:a16="http://schemas.microsoft.com/office/drawing/2014/main" id="{DA86931D-9189-4BA4-9267-1C4A76CDC26C}"/>
              </a:ext>
            </a:extLst>
          </p:cNvPr>
          <p:cNvPicPr>
            <a:picLocks noChangeAspect="1"/>
          </p:cNvPicPr>
          <p:nvPr/>
        </p:nvPicPr>
        <p:blipFill>
          <a:blip r:embed="rId16"/>
          <a:stretch>
            <a:fillRect/>
          </a:stretch>
        </p:blipFill>
        <p:spPr>
          <a:xfrm>
            <a:off x="9898689" y="4232692"/>
            <a:ext cx="756209" cy="665748"/>
          </a:xfrm>
          <a:prstGeom prst="rect">
            <a:avLst/>
          </a:prstGeom>
        </p:spPr>
      </p:pic>
      <p:sp>
        <p:nvSpPr>
          <p:cNvPr id="64" name="TextBox 63">
            <a:extLst>
              <a:ext uri="{FF2B5EF4-FFF2-40B4-BE49-F238E27FC236}">
                <a16:creationId xmlns:a16="http://schemas.microsoft.com/office/drawing/2014/main" id="{57493839-CA8A-42AE-A34C-956379752D69}"/>
              </a:ext>
            </a:extLst>
          </p:cNvPr>
          <p:cNvSpPr txBox="1"/>
          <p:nvPr/>
        </p:nvSpPr>
        <p:spPr>
          <a:xfrm>
            <a:off x="9716873" y="5306710"/>
            <a:ext cx="1876050" cy="738664"/>
          </a:xfrm>
          <a:prstGeom prst="rect">
            <a:avLst/>
          </a:prstGeom>
          <a:noFill/>
        </p:spPr>
        <p:txBody>
          <a:bodyPr wrap="square" rtlCol="0">
            <a:spAutoFit/>
          </a:bodyPr>
          <a:lstStyle/>
          <a:p>
            <a:pPr algn="ctr"/>
            <a:r>
              <a:rPr lang="lt-LT" sz="1400" b="1" dirty="0"/>
              <a:t>Nukritimo, paslydimo, suklupimo rizika</a:t>
            </a:r>
            <a:endParaRPr lang="fi-FI" sz="1400" b="1" dirty="0"/>
          </a:p>
        </p:txBody>
      </p:sp>
      <p:sp>
        <p:nvSpPr>
          <p:cNvPr id="65" name="Rectangle: Rounded Corners 64">
            <a:extLst>
              <a:ext uri="{FF2B5EF4-FFF2-40B4-BE49-F238E27FC236}">
                <a16:creationId xmlns:a16="http://schemas.microsoft.com/office/drawing/2014/main" id="{CE993745-7226-435F-8BB2-D1D2F50608D5}"/>
              </a:ext>
            </a:extLst>
          </p:cNvPr>
          <p:cNvSpPr/>
          <p:nvPr/>
        </p:nvSpPr>
        <p:spPr>
          <a:xfrm>
            <a:off x="9685729"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ree, outdoor, grass, ground&#10;&#10;Description automatically generated">
            <a:extLst>
              <a:ext uri="{FF2B5EF4-FFF2-40B4-BE49-F238E27FC236}">
                <a16:creationId xmlns:a16="http://schemas.microsoft.com/office/drawing/2014/main" id="{854C1492-F43B-43D6-8F46-57A629BF3A9A}"/>
              </a:ext>
            </a:extLst>
          </p:cNvPr>
          <p:cNvPicPr>
            <a:picLocks noChangeAspect="1"/>
          </p:cNvPicPr>
          <p:nvPr/>
        </p:nvPicPr>
        <p:blipFill rotWithShape="1">
          <a:blip r:embed="rId17"/>
          <a:srcRect t="25552" r="48804" b="5354"/>
          <a:stretch/>
        </p:blipFill>
        <p:spPr>
          <a:xfrm>
            <a:off x="7960350" y="4171552"/>
            <a:ext cx="971905" cy="874718"/>
          </a:xfrm>
          <a:prstGeom prst="rect">
            <a:avLst/>
          </a:prstGeom>
        </p:spPr>
      </p:pic>
      <p:sp>
        <p:nvSpPr>
          <p:cNvPr id="43" name="TextBox 42">
            <a:extLst>
              <a:ext uri="{FF2B5EF4-FFF2-40B4-BE49-F238E27FC236}">
                <a16:creationId xmlns:a16="http://schemas.microsoft.com/office/drawing/2014/main" id="{44195ABF-8CA3-4972-B0E2-E5AB89417FE3}"/>
              </a:ext>
            </a:extLst>
          </p:cNvPr>
          <p:cNvSpPr txBox="1"/>
          <p:nvPr/>
        </p:nvSpPr>
        <p:spPr>
          <a:xfrm>
            <a:off x="7506112" y="5393433"/>
            <a:ext cx="1876050" cy="523220"/>
          </a:xfrm>
          <a:prstGeom prst="rect">
            <a:avLst/>
          </a:prstGeom>
          <a:noFill/>
        </p:spPr>
        <p:txBody>
          <a:bodyPr wrap="square" rtlCol="0">
            <a:spAutoFit/>
          </a:bodyPr>
          <a:lstStyle/>
          <a:p>
            <a:pPr algn="ctr"/>
            <a:r>
              <a:rPr lang="lt-LT" sz="1400" b="1" dirty="0"/>
              <a:t>Parkavimas</a:t>
            </a:r>
          </a:p>
          <a:p>
            <a:pPr algn="ctr"/>
            <a:r>
              <a:rPr lang="lt-LT" sz="1400" b="1" dirty="0"/>
              <a:t>Įspėjamieji ženklai</a:t>
            </a:r>
            <a:endParaRPr lang="fi-FI" sz="1400" b="1" dirty="0"/>
          </a:p>
        </p:txBody>
      </p:sp>
      <p:sp>
        <p:nvSpPr>
          <p:cNvPr id="44" name="Rectangle: Rounded Corners 43">
            <a:extLst>
              <a:ext uri="{FF2B5EF4-FFF2-40B4-BE49-F238E27FC236}">
                <a16:creationId xmlns:a16="http://schemas.microsoft.com/office/drawing/2014/main" id="{C509D95C-C626-4D47-8793-0969078BF258}"/>
              </a:ext>
            </a:extLst>
          </p:cNvPr>
          <p:cNvSpPr/>
          <p:nvPr/>
        </p:nvSpPr>
        <p:spPr>
          <a:xfrm>
            <a:off x="7463857" y="40448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AB913A9-3518-4693-BB44-AF58622516BA}"/>
              </a:ext>
            </a:extLst>
          </p:cNvPr>
          <p:cNvPicPr>
            <a:picLocks noChangeAspect="1"/>
          </p:cNvPicPr>
          <p:nvPr/>
        </p:nvPicPr>
        <p:blipFill>
          <a:blip r:embed="rId18"/>
          <a:stretch>
            <a:fillRect/>
          </a:stretch>
        </p:blipFill>
        <p:spPr>
          <a:xfrm>
            <a:off x="10276793" y="1970782"/>
            <a:ext cx="718687" cy="873959"/>
          </a:xfrm>
          <a:prstGeom prst="rect">
            <a:avLst/>
          </a:prstGeom>
        </p:spPr>
      </p:pic>
      <p:sp>
        <p:nvSpPr>
          <p:cNvPr id="54" name="TextBox 53">
            <a:extLst>
              <a:ext uri="{FF2B5EF4-FFF2-40B4-BE49-F238E27FC236}">
                <a16:creationId xmlns:a16="http://schemas.microsoft.com/office/drawing/2014/main" id="{BB8EBA81-86AB-458E-A15C-265FBEDD98CE}"/>
              </a:ext>
            </a:extLst>
          </p:cNvPr>
          <p:cNvSpPr txBox="1"/>
          <p:nvPr/>
        </p:nvSpPr>
        <p:spPr>
          <a:xfrm>
            <a:off x="9830603" y="3172123"/>
            <a:ext cx="1611066" cy="523220"/>
          </a:xfrm>
          <a:prstGeom prst="rect">
            <a:avLst/>
          </a:prstGeom>
          <a:noFill/>
        </p:spPr>
        <p:txBody>
          <a:bodyPr wrap="square" rtlCol="0">
            <a:spAutoFit/>
          </a:bodyPr>
          <a:lstStyle/>
          <a:p>
            <a:pPr algn="ctr"/>
            <a:r>
              <a:rPr lang="lt-LT" sz="1400" b="1" dirty="0"/>
              <a:t>Vaikščiojimas ledu</a:t>
            </a:r>
            <a:endParaRPr lang="fi-FI" sz="1400" b="1" dirty="0"/>
          </a:p>
        </p:txBody>
      </p:sp>
      <p:pic>
        <p:nvPicPr>
          <p:cNvPr id="55" name="Picture 54">
            <a:extLst>
              <a:ext uri="{FF2B5EF4-FFF2-40B4-BE49-F238E27FC236}">
                <a16:creationId xmlns:a16="http://schemas.microsoft.com/office/drawing/2014/main" id="{19ECA061-EE6D-479C-B41E-6DEC436A067C}"/>
              </a:ext>
            </a:extLst>
          </p:cNvPr>
          <p:cNvPicPr>
            <a:picLocks noChangeAspect="1"/>
          </p:cNvPicPr>
          <p:nvPr/>
        </p:nvPicPr>
        <p:blipFill>
          <a:blip r:embed="rId19"/>
          <a:stretch>
            <a:fillRect/>
          </a:stretch>
        </p:blipFill>
        <p:spPr>
          <a:xfrm>
            <a:off x="10600156" y="2618206"/>
            <a:ext cx="587386" cy="495386"/>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1C04D8A7-6C9E-4EB1-94C1-F4D88F29C4E8}"/>
              </a:ext>
            </a:extLst>
          </p:cNvPr>
          <p:cNvPicPr>
            <a:picLocks noChangeAspect="1"/>
          </p:cNvPicPr>
          <p:nvPr/>
        </p:nvPicPr>
        <p:blipFill>
          <a:blip r:embed="rId20" cstate="print"/>
          <a:stretch>
            <a:fillRect/>
          </a:stretch>
        </p:blipFill>
        <p:spPr>
          <a:xfrm>
            <a:off x="10084731" y="2690032"/>
            <a:ext cx="418029" cy="418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7357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CBC2EB-242E-4315-B4B0-6BD68C4F4657}"/>
              </a:ext>
            </a:extLst>
          </p:cNvPr>
          <p:cNvSpPr>
            <a:spLocks noGrp="1"/>
          </p:cNvSpPr>
          <p:nvPr>
            <p:ph type="dt" sz="half" idx="10"/>
          </p:nvPr>
        </p:nvSpPr>
        <p:spPr/>
        <p:txBody>
          <a:bodyPr/>
          <a:lstStyle/>
          <a:p>
            <a:r>
              <a:rPr lang="en-US" dirty="0"/>
              <a:t>1/4/2021</a:t>
            </a:r>
          </a:p>
        </p:txBody>
      </p:sp>
      <p:sp>
        <p:nvSpPr>
          <p:cNvPr id="3" name="Slide Number Placeholder 2">
            <a:extLst>
              <a:ext uri="{FF2B5EF4-FFF2-40B4-BE49-F238E27FC236}">
                <a16:creationId xmlns:a16="http://schemas.microsoft.com/office/drawing/2014/main" id="{27D66E73-D583-4AC1-835E-6EF076FE0258}"/>
              </a:ext>
            </a:extLst>
          </p:cNvPr>
          <p:cNvSpPr>
            <a:spLocks noGrp="1"/>
          </p:cNvSpPr>
          <p:nvPr>
            <p:ph type="sldNum" sz="quarter" idx="12"/>
          </p:nvPr>
        </p:nvSpPr>
        <p:spPr/>
        <p:txBody>
          <a:bodyPr/>
          <a:lstStyle/>
          <a:p>
            <a:fld id="{FB11BD77-5CEB-4A67-B6FA-87C329E83F86}" type="slidenum">
              <a:rPr lang="en-US" smtClean="0"/>
              <a:t>15</a:t>
            </a:fld>
            <a:endParaRPr lang="en-US" dirty="0"/>
          </a:p>
        </p:txBody>
      </p:sp>
      <p:pic>
        <p:nvPicPr>
          <p:cNvPr id="4" name="Picture 6" descr="Kuvahaun tulos: post note">
            <a:extLst>
              <a:ext uri="{FF2B5EF4-FFF2-40B4-BE49-F238E27FC236}">
                <a16:creationId xmlns:a16="http://schemas.microsoft.com/office/drawing/2014/main" id="{F4D2F23C-09B2-4AAF-B9E1-F7E48C859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1682497"/>
            <a:ext cx="3752342" cy="3752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095656-7EAA-4A07-846E-BE07975E9C82}"/>
              </a:ext>
            </a:extLst>
          </p:cNvPr>
          <p:cNvSpPr txBox="1"/>
          <p:nvPr/>
        </p:nvSpPr>
        <p:spPr>
          <a:xfrm>
            <a:off x="6799072" y="3231724"/>
            <a:ext cx="2655824" cy="646331"/>
          </a:xfrm>
          <a:prstGeom prst="rect">
            <a:avLst/>
          </a:prstGeom>
          <a:noFill/>
        </p:spPr>
        <p:txBody>
          <a:bodyPr wrap="square" rtlCol="0" anchor="ctr">
            <a:spAutoFit/>
          </a:bodyPr>
          <a:lstStyle/>
          <a:p>
            <a:pPr algn="ctr"/>
            <a:r>
              <a:rPr lang="en-US" b="1" dirty="0" err="1"/>
              <a:t>Visi</a:t>
            </a:r>
            <a:r>
              <a:rPr lang="en-US" b="1" dirty="0"/>
              <a:t> </a:t>
            </a:r>
            <a:r>
              <a:rPr lang="en-US" b="1" dirty="0" err="1"/>
              <a:t>kasdien</a:t>
            </a:r>
            <a:r>
              <a:rPr lang="en-US" b="1" dirty="0"/>
              <a:t> </a:t>
            </a:r>
            <a:r>
              <a:rPr lang="en-US" b="1" dirty="0" err="1"/>
              <a:t>grįžkite</a:t>
            </a:r>
            <a:r>
              <a:rPr lang="en-US" b="1" dirty="0"/>
              <a:t> </a:t>
            </a:r>
            <a:r>
              <a:rPr lang="en-US" b="1" dirty="0" err="1"/>
              <a:t>namo</a:t>
            </a:r>
            <a:r>
              <a:rPr lang="en-US" b="1" dirty="0"/>
              <a:t> </a:t>
            </a:r>
            <a:r>
              <a:rPr lang="en-US" b="1" dirty="0" err="1"/>
              <a:t>saugiai</a:t>
            </a:r>
            <a:r>
              <a:rPr lang="en-US" b="1" dirty="0"/>
              <a:t>!</a:t>
            </a:r>
            <a:endParaRPr lang="en-US" dirty="0"/>
          </a:p>
        </p:txBody>
      </p:sp>
      <p:pic>
        <p:nvPicPr>
          <p:cNvPr id="7" name="Picture 6" descr="A picture containing tree, outdoor, forest&#10;&#10;Description automatically generated">
            <a:extLst>
              <a:ext uri="{FF2B5EF4-FFF2-40B4-BE49-F238E27FC236}">
                <a16:creationId xmlns:a16="http://schemas.microsoft.com/office/drawing/2014/main" id="{5C8C461E-E822-4DC3-85F9-28AC60B5DC4E}"/>
              </a:ext>
            </a:extLst>
          </p:cNvPr>
          <p:cNvPicPr>
            <a:picLocks noChangeAspect="1"/>
          </p:cNvPicPr>
          <p:nvPr/>
        </p:nvPicPr>
        <p:blipFill>
          <a:blip r:embed="rId4"/>
          <a:stretch>
            <a:fillRect/>
          </a:stretch>
        </p:blipFill>
        <p:spPr>
          <a:xfrm>
            <a:off x="792000" y="399513"/>
            <a:ext cx="3855159" cy="5789975"/>
          </a:xfrm>
          <a:prstGeom prst="rect">
            <a:avLst/>
          </a:prstGeom>
        </p:spPr>
      </p:pic>
    </p:spTree>
    <p:extLst>
      <p:ext uri="{BB962C8B-B14F-4D97-AF65-F5344CB8AC3E}">
        <p14:creationId xmlns:p14="http://schemas.microsoft.com/office/powerpoint/2010/main" val="133384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94D-9ED5-43DC-9596-C8569951D2F5}"/>
              </a:ext>
            </a:extLst>
          </p:cNvPr>
          <p:cNvSpPr>
            <a:spLocks noGrp="1"/>
          </p:cNvSpPr>
          <p:nvPr>
            <p:ph type="title"/>
          </p:nvPr>
        </p:nvSpPr>
        <p:spPr/>
        <p:txBody>
          <a:bodyPr/>
          <a:lstStyle/>
          <a:p>
            <a:r>
              <a:rPr lang="lt-LT" dirty="0">
                <a:solidFill>
                  <a:schemeClr val="accent1"/>
                </a:solidFill>
              </a:rPr>
              <a:t>AAP taisyklės Forest Divizijos veikloje</a:t>
            </a:r>
            <a:endParaRPr lang="en-US" dirty="0">
              <a:solidFill>
                <a:schemeClr val="accent1"/>
              </a:solidFill>
            </a:endParaRPr>
          </a:p>
        </p:txBody>
      </p:sp>
      <p:sp>
        <p:nvSpPr>
          <p:cNvPr id="5" name="Slide Number Placeholder 4">
            <a:extLst>
              <a:ext uri="{FF2B5EF4-FFF2-40B4-BE49-F238E27FC236}">
                <a16:creationId xmlns:a16="http://schemas.microsoft.com/office/drawing/2014/main" id="{47C81BED-53B6-4B89-BBE8-2AFED7DCA70A}"/>
              </a:ext>
            </a:extLst>
          </p:cNvPr>
          <p:cNvSpPr>
            <a:spLocks noGrp="1"/>
          </p:cNvSpPr>
          <p:nvPr>
            <p:ph type="sldNum" sz="quarter" idx="12"/>
          </p:nvPr>
        </p:nvSpPr>
        <p:spPr>
          <a:xfrm>
            <a:off x="648001" y="6147482"/>
            <a:ext cx="288000" cy="144000"/>
          </a:xfrm>
        </p:spPr>
        <p:txBody>
          <a:bodyPr/>
          <a:lstStyle/>
          <a:p>
            <a:fld id="{FB11BD77-5CEB-4A67-B6FA-87C329E83F86}" type="slidenum">
              <a:rPr lang="en-US" smtClean="0"/>
              <a:t>2</a:t>
            </a:fld>
            <a:endParaRPr lang="en-US" dirty="0"/>
          </a:p>
        </p:txBody>
      </p:sp>
      <p:sp>
        <p:nvSpPr>
          <p:cNvPr id="6" name="Content Placeholder 5">
            <a:extLst>
              <a:ext uri="{FF2B5EF4-FFF2-40B4-BE49-F238E27FC236}">
                <a16:creationId xmlns:a16="http://schemas.microsoft.com/office/drawing/2014/main" id="{89E2C6D2-D844-4BFC-8E9C-EC457AF77DF7}"/>
              </a:ext>
            </a:extLst>
          </p:cNvPr>
          <p:cNvSpPr>
            <a:spLocks noGrp="1"/>
          </p:cNvSpPr>
          <p:nvPr>
            <p:ph sz="half" idx="14"/>
          </p:nvPr>
        </p:nvSpPr>
        <p:spPr>
          <a:xfrm>
            <a:off x="2753387" y="1827866"/>
            <a:ext cx="4286252" cy="4463615"/>
          </a:xfrm>
        </p:spPr>
        <p:txBody>
          <a:bodyPr/>
          <a:lstStyle/>
          <a:p>
            <a:pPr marL="0" indent="-975">
              <a:lnSpc>
                <a:spcPct val="100000"/>
              </a:lnSpc>
              <a:buNone/>
            </a:pPr>
            <a:r>
              <a:rPr lang="lt-LT" sz="1400" b="1" dirty="0">
                <a:solidFill>
                  <a:schemeClr val="accent1"/>
                </a:solidFill>
              </a:rPr>
              <a:t>Sauga prasideda nuo manęs</a:t>
            </a:r>
            <a:endParaRPr lang="en-US" sz="1400" b="1" dirty="0">
              <a:solidFill>
                <a:schemeClr val="accent1"/>
              </a:solidFill>
            </a:endParaRPr>
          </a:p>
          <a:p>
            <a:pPr marL="359025" lvl="2"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r>
              <a:rPr lang="en-US" sz="1400" dirty="0"/>
              <a:t>.</a:t>
            </a:r>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r>
              <a:rPr lang="lt-LT" sz="1400" dirty="0"/>
              <a:t>Atnaujintas AAP standartas skirtas apsaugoti asmenis, kuriems kyla</a:t>
            </a:r>
            <a:r>
              <a:rPr lang="en-US" sz="1400" dirty="0"/>
              <a:t> di</a:t>
            </a:r>
            <a:r>
              <a:rPr lang="lt-LT" sz="1400" dirty="0"/>
              <a:t>žiausia rizika</a:t>
            </a:r>
            <a:r>
              <a:rPr lang="en-US" sz="1400" dirty="0"/>
              <a:t>.</a:t>
            </a:r>
            <a:r>
              <a:rPr lang="lt-LT" sz="1400" dirty="0"/>
              <a:t> Vienodas taisykles taikome ir savo darbuotojams, ir rangovams.</a:t>
            </a:r>
            <a:endParaRPr lang="en-US" sz="1400" dirty="0"/>
          </a:p>
          <a:p>
            <a:pPr marL="179025" lvl="1" indent="0">
              <a:lnSpc>
                <a:spcPct val="100000"/>
              </a:lnSpc>
              <a:buNone/>
            </a:pPr>
            <a:endParaRPr lang="en-US" sz="1400" dirty="0"/>
          </a:p>
          <a:p>
            <a:pPr marL="179025" lvl="1" indent="0">
              <a:lnSpc>
                <a:spcPct val="100000"/>
              </a:lnSpc>
              <a:buNone/>
            </a:pPr>
            <a:r>
              <a:rPr lang="lt-LT" sz="1400" dirty="0"/>
              <a:t>Kiekvienas asmuo dalyvaujantis </a:t>
            </a:r>
            <a:r>
              <a:rPr lang="en-US" sz="1400" dirty="0" err="1"/>
              <a:t>Stora</a:t>
            </a:r>
            <a:r>
              <a:rPr lang="en-US" sz="1400" dirty="0"/>
              <a:t> Enso </a:t>
            </a:r>
            <a:r>
              <a:rPr lang="lt-LT" sz="1400" dirty="0"/>
              <a:t>veikloje atlieka svarbų vaidmenį</a:t>
            </a:r>
            <a:r>
              <a:rPr lang="en-US" sz="1400" dirty="0"/>
              <a:t>. </a:t>
            </a:r>
            <a:r>
              <a:rPr lang="lt-LT" sz="1400" b="1" dirty="0"/>
              <a:t>Saugumas visada prasideda nuo manęs, o </a:t>
            </a:r>
            <a:r>
              <a:rPr lang="lt-LT" sz="1400" dirty="0"/>
              <a:t>mūsų veikloje </a:t>
            </a:r>
            <a:r>
              <a:rPr lang="lt-LT" sz="1400" b="1" dirty="0"/>
              <a:t>sauga yra svarbiausia</a:t>
            </a:r>
            <a:r>
              <a:rPr lang="lt-LT" sz="1400" dirty="0"/>
              <a:t>.</a:t>
            </a:r>
            <a:endParaRPr lang="en-US" sz="1400" b="1" dirty="0"/>
          </a:p>
          <a:p>
            <a:pPr marL="179025" lvl="1" indent="0">
              <a:lnSpc>
                <a:spcPct val="100000"/>
              </a:lnSpc>
              <a:buNone/>
            </a:pPr>
            <a:endParaRPr lang="en-US" sz="1400" dirty="0"/>
          </a:p>
          <a:p>
            <a:pPr marL="179025" lvl="1" indent="0">
              <a:lnSpc>
                <a:spcPct val="100000"/>
              </a:lnSpc>
              <a:buNone/>
            </a:pPr>
            <a:endParaRPr lang="en-US" sz="1400" dirty="0"/>
          </a:p>
          <a:p>
            <a:pPr marL="180000" lvl="1" indent="0">
              <a:lnSpc>
                <a:spcPct val="100000"/>
              </a:lnSpc>
              <a:buNone/>
            </a:pPr>
            <a:endParaRPr lang="en-US" sz="1400" dirty="0"/>
          </a:p>
          <a:p>
            <a:pPr marL="360000" lvl="2" indent="0">
              <a:lnSpc>
                <a:spcPct val="100000"/>
              </a:lnSpc>
              <a:buNone/>
            </a:pPr>
            <a:endParaRPr lang="en-US" sz="1400" dirty="0"/>
          </a:p>
          <a:p>
            <a:pPr>
              <a:lnSpc>
                <a:spcPct val="100000"/>
              </a:lnSpc>
            </a:pPr>
            <a:endParaRPr lang="en-US" sz="1400" dirty="0"/>
          </a:p>
        </p:txBody>
      </p:sp>
      <p:sp>
        <p:nvSpPr>
          <p:cNvPr id="7" name="Content Placeholder 6">
            <a:extLst>
              <a:ext uri="{FF2B5EF4-FFF2-40B4-BE49-F238E27FC236}">
                <a16:creationId xmlns:a16="http://schemas.microsoft.com/office/drawing/2014/main" id="{79878B1F-8224-4F97-8FFA-201EB51187FD}"/>
              </a:ext>
            </a:extLst>
          </p:cNvPr>
          <p:cNvSpPr>
            <a:spLocks noGrp="1"/>
          </p:cNvSpPr>
          <p:nvPr>
            <p:ph sz="half" idx="16"/>
          </p:nvPr>
        </p:nvSpPr>
        <p:spPr>
          <a:xfrm>
            <a:off x="7820515" y="1858377"/>
            <a:ext cx="3926206" cy="4131361"/>
          </a:xfrm>
        </p:spPr>
        <p:txBody>
          <a:bodyPr/>
          <a:lstStyle/>
          <a:p>
            <a:pPr marL="0" indent="0">
              <a:lnSpc>
                <a:spcPct val="100000"/>
              </a:lnSpc>
              <a:buNone/>
            </a:pPr>
            <a:r>
              <a:rPr lang="lt-LT" sz="1400" b="1" dirty="0">
                <a:solidFill>
                  <a:schemeClr val="accent1"/>
                </a:solidFill>
              </a:rPr>
              <a:t>Rizikos darbo aplinkoje</a:t>
            </a:r>
            <a:endParaRPr lang="en-US" sz="1400" b="1" dirty="0">
              <a:solidFill>
                <a:schemeClr val="accent1"/>
              </a:solidFill>
            </a:endParaRPr>
          </a:p>
          <a:p>
            <a:pPr indent="0">
              <a:lnSpc>
                <a:spcPct val="100000"/>
              </a:lnSpc>
              <a:buNone/>
            </a:pPr>
            <a:r>
              <a:rPr lang="lt-LT" sz="1400" dirty="0"/>
              <a:t>Mes nuolat susiduriame su keliomis rizikomis.</a:t>
            </a:r>
          </a:p>
          <a:p>
            <a:pPr indent="0">
              <a:lnSpc>
                <a:spcPct val="100000"/>
              </a:lnSpc>
              <a:buNone/>
            </a:pPr>
            <a:r>
              <a:rPr lang="lt-LT" sz="1400" dirty="0"/>
              <a:t>Turime dažnai besikeičiančias sąlygas, pvz, miško tipai, oro sąlygos, paros laikas, dirvožemis, gyvūnai, elektros linijos, audros, keliai ir eismas šalia sklypų, ežerai ir kiti vandens telkiniai, medžių dydis ir kt. darbo vietose skirtingose šalyse. </a:t>
            </a:r>
            <a:endParaRPr lang="en-US" sz="1400" dirty="0"/>
          </a:p>
          <a:p>
            <a:pPr indent="0">
              <a:lnSpc>
                <a:spcPct val="100000"/>
              </a:lnSpc>
              <a:buNone/>
            </a:pPr>
            <a:r>
              <a:rPr lang="lt-LT" sz="1400" dirty="0"/>
              <a:t>Svarbu, kad būtų veikloje</a:t>
            </a:r>
            <a:endParaRPr lang="en-US" sz="1400" dirty="0"/>
          </a:p>
          <a:p>
            <a:pPr marL="465750" indent="-285750">
              <a:lnSpc>
                <a:spcPct val="100000"/>
              </a:lnSpc>
              <a:spcBef>
                <a:spcPts val="600"/>
              </a:spcBef>
              <a:spcAft>
                <a:spcPts val="0"/>
              </a:spcAft>
            </a:pPr>
            <a:r>
              <a:rPr lang="lt-LT" sz="1400" dirty="0"/>
              <a:t>visada pagalvotumėte, prieš darydami</a:t>
            </a:r>
            <a:endParaRPr lang="en-US" sz="1400" dirty="0"/>
          </a:p>
          <a:p>
            <a:pPr marL="465750" indent="-285750">
              <a:lnSpc>
                <a:spcPct val="100000"/>
              </a:lnSpc>
              <a:spcBef>
                <a:spcPts val="600"/>
              </a:spcBef>
              <a:spcAft>
                <a:spcPts val="0"/>
              </a:spcAft>
            </a:pPr>
            <a:r>
              <a:rPr lang="lt-LT" sz="1400" dirty="0"/>
              <a:t>planuotumėte, kas nutiks vėliau</a:t>
            </a:r>
            <a:endParaRPr lang="en-US" sz="1400" dirty="0"/>
          </a:p>
          <a:p>
            <a:pPr marL="465750" indent="-285750">
              <a:lnSpc>
                <a:spcPct val="100000"/>
              </a:lnSpc>
              <a:spcBef>
                <a:spcPts val="600"/>
              </a:spcBef>
              <a:spcAft>
                <a:spcPts val="0"/>
              </a:spcAft>
            </a:pPr>
            <a:r>
              <a:rPr lang="lt-LT" sz="1400" dirty="0"/>
              <a:t>pagalvotumėte apie galimas rizikas tolesniuose žingsniuose.</a:t>
            </a:r>
            <a:endParaRPr lang="en-US" sz="1400" dirty="0"/>
          </a:p>
          <a:p>
            <a:pPr marL="465750" indent="-285750">
              <a:lnSpc>
                <a:spcPct val="100000"/>
              </a:lnSpc>
              <a:spcBef>
                <a:spcPts val="600"/>
              </a:spcBef>
              <a:spcAft>
                <a:spcPts val="0"/>
              </a:spcAft>
            </a:pPr>
            <a:r>
              <a:rPr lang="lt-LT" sz="1400" dirty="0"/>
              <a:t>Pasirūpintumėte savo bendradarbiais</a:t>
            </a:r>
            <a:r>
              <a:rPr lang="en-US" sz="1400" dirty="0"/>
              <a:t>. </a:t>
            </a:r>
          </a:p>
          <a:p>
            <a:pPr lvl="1">
              <a:lnSpc>
                <a:spcPct val="100000"/>
              </a:lnSpc>
            </a:pPr>
            <a:endParaRPr lang="en-US" sz="1400" dirty="0"/>
          </a:p>
          <a:p>
            <a:pPr lvl="1">
              <a:lnSpc>
                <a:spcPct val="100000"/>
              </a:lnSpc>
            </a:pPr>
            <a:endParaRPr lang="en-US" sz="1400" dirty="0"/>
          </a:p>
          <a:p>
            <a:pPr marL="0" indent="0">
              <a:lnSpc>
                <a:spcPct val="100000"/>
              </a:lnSpc>
              <a:buNone/>
            </a:pPr>
            <a:endParaRPr lang="en-US" sz="1400" b="1" dirty="0">
              <a:solidFill>
                <a:schemeClr val="accent1"/>
              </a:solidFill>
            </a:endParaRPr>
          </a:p>
          <a:p>
            <a:pPr marL="0" indent="0">
              <a:lnSpc>
                <a:spcPct val="100000"/>
              </a:lnSpc>
              <a:buNone/>
            </a:pPr>
            <a:endParaRPr lang="en-US" sz="1400" b="1" dirty="0">
              <a:solidFill>
                <a:schemeClr val="accent1"/>
              </a:solidFill>
            </a:endParaRPr>
          </a:p>
        </p:txBody>
      </p:sp>
      <p:pic>
        <p:nvPicPr>
          <p:cNvPr id="11" name="Picture 10">
            <a:extLst>
              <a:ext uri="{FF2B5EF4-FFF2-40B4-BE49-F238E27FC236}">
                <a16:creationId xmlns:a16="http://schemas.microsoft.com/office/drawing/2014/main" id="{9477E9F9-87B0-4500-AEEF-C790122F0CA7}"/>
              </a:ext>
            </a:extLst>
          </p:cNvPr>
          <p:cNvPicPr>
            <a:picLocks noChangeAspect="1"/>
          </p:cNvPicPr>
          <p:nvPr/>
        </p:nvPicPr>
        <p:blipFill>
          <a:blip r:embed="rId3"/>
          <a:stretch>
            <a:fillRect/>
          </a:stretch>
        </p:blipFill>
        <p:spPr>
          <a:xfrm>
            <a:off x="5791200" y="1827867"/>
            <a:ext cx="1303959" cy="185550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84ED2CC-3547-421C-B96B-7C002A95083A}"/>
              </a:ext>
            </a:extLst>
          </p:cNvPr>
          <p:cNvSpPr txBox="1"/>
          <p:nvPr/>
        </p:nvSpPr>
        <p:spPr>
          <a:xfrm>
            <a:off x="2808908" y="2091750"/>
            <a:ext cx="2484546" cy="1892826"/>
          </a:xfrm>
          <a:prstGeom prst="rect">
            <a:avLst/>
          </a:prstGeom>
          <a:noFill/>
        </p:spPr>
        <p:txBody>
          <a:bodyPr wrap="square" rtlCol="0">
            <a:spAutoFit/>
          </a:bodyPr>
          <a:lstStyle/>
          <a:p>
            <a:r>
              <a:rPr lang="lt-LT" sz="1300" dirty="0"/>
              <a:t>Saugumas yra pagrindinis Stora Enso prioritetas</a:t>
            </a:r>
            <a:r>
              <a:rPr lang="en-US" sz="1300" dirty="0"/>
              <a:t> – </a:t>
            </a:r>
            <a:r>
              <a:rPr lang="lt-LT" sz="1300" dirty="0"/>
              <a:t>visas savo veiklas norime vykdyti saugiai</a:t>
            </a:r>
            <a:r>
              <a:rPr lang="en-US" sz="1300" dirty="0"/>
              <a:t>. </a:t>
            </a:r>
            <a:endParaRPr lang="lt-LT" sz="1300" dirty="0"/>
          </a:p>
          <a:p>
            <a:r>
              <a:rPr lang="en-US" sz="1300" dirty="0" err="1"/>
              <a:t>Stora</a:t>
            </a:r>
            <a:r>
              <a:rPr lang="en-US" sz="1300" dirty="0"/>
              <a:t> Enso 8 </a:t>
            </a:r>
            <a:r>
              <a:rPr lang="lt-LT" sz="1300" dirty="0"/>
              <a:t>Gyvybę gelbstinčios taisyklės ir miškininkystės darbų saugos taisyklės nustato pagrindinius reikalavimus mūsų veikloje</a:t>
            </a:r>
            <a:r>
              <a:rPr lang="en-US" sz="1300" dirty="0"/>
              <a:t>.</a:t>
            </a:r>
          </a:p>
        </p:txBody>
      </p:sp>
      <p:pic>
        <p:nvPicPr>
          <p:cNvPr id="16" name="Picture 15" descr="A picture containing tree, outdoor, person, grass&#10;&#10;Description automatically generated">
            <a:extLst>
              <a:ext uri="{FF2B5EF4-FFF2-40B4-BE49-F238E27FC236}">
                <a16:creationId xmlns:a16="http://schemas.microsoft.com/office/drawing/2014/main" id="{E63C95E1-C916-43C0-8788-4BFF19D3688D}"/>
              </a:ext>
            </a:extLst>
          </p:cNvPr>
          <p:cNvPicPr>
            <a:picLocks noChangeAspect="1"/>
          </p:cNvPicPr>
          <p:nvPr/>
        </p:nvPicPr>
        <p:blipFill>
          <a:blip r:embed="rId4"/>
          <a:stretch>
            <a:fillRect/>
          </a:stretch>
        </p:blipFill>
        <p:spPr>
          <a:xfrm>
            <a:off x="648000" y="4749618"/>
            <a:ext cx="1899554" cy="1068760"/>
          </a:xfrm>
          <a:prstGeom prst="rect">
            <a:avLst/>
          </a:prstGeom>
        </p:spPr>
      </p:pic>
      <p:pic>
        <p:nvPicPr>
          <p:cNvPr id="17" name="Picture 2">
            <a:extLst>
              <a:ext uri="{FF2B5EF4-FFF2-40B4-BE49-F238E27FC236}">
                <a16:creationId xmlns:a16="http://schemas.microsoft.com/office/drawing/2014/main" id="{4C179577-D513-47A7-A71F-ADFB597B6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85" y="1780721"/>
            <a:ext cx="1899554" cy="118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DA23431-DBF6-4EC8-A19F-C2B1557426D9}"/>
              </a:ext>
            </a:extLst>
          </p:cNvPr>
          <p:cNvPicPr>
            <a:picLocks noChangeAspect="1"/>
          </p:cNvPicPr>
          <p:nvPr/>
        </p:nvPicPr>
        <p:blipFill>
          <a:blip r:embed="rId6"/>
          <a:stretch>
            <a:fillRect/>
          </a:stretch>
        </p:blipFill>
        <p:spPr>
          <a:xfrm>
            <a:off x="648000" y="3258480"/>
            <a:ext cx="1896639" cy="1203011"/>
          </a:xfrm>
          <a:prstGeom prst="rect">
            <a:avLst/>
          </a:prstGeom>
        </p:spPr>
      </p:pic>
      <p:sp>
        <p:nvSpPr>
          <p:cNvPr id="12" name="TextBox 11">
            <a:hlinkClick r:id="rId7" action="ppaction://hlinksldjump"/>
            <a:extLst>
              <a:ext uri="{FF2B5EF4-FFF2-40B4-BE49-F238E27FC236}">
                <a16:creationId xmlns:a16="http://schemas.microsoft.com/office/drawing/2014/main" id="{1F75CE10-DB0A-4791-9557-90FED114A305}"/>
              </a:ext>
            </a:extLst>
          </p:cNvPr>
          <p:cNvSpPr txBox="1"/>
          <p:nvPr/>
        </p:nvSpPr>
        <p:spPr>
          <a:xfrm>
            <a:off x="2982653" y="6518108"/>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lt-LT" sz="1200" dirty="0"/>
              <a:t>ATGAL į pradžią</a:t>
            </a:r>
            <a:endParaRPr lang="en-US" sz="1200" dirty="0"/>
          </a:p>
        </p:txBody>
      </p:sp>
    </p:spTree>
    <p:extLst>
      <p:ext uri="{BB962C8B-B14F-4D97-AF65-F5344CB8AC3E}">
        <p14:creationId xmlns:p14="http://schemas.microsoft.com/office/powerpoint/2010/main" val="277648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3</a:t>
            </a:fld>
            <a:endParaRPr lang="en-US" sz="1000" b="1" dirty="0"/>
          </a:p>
        </p:txBody>
      </p:sp>
      <p:pic>
        <p:nvPicPr>
          <p:cNvPr id="33" name="Picture 32" descr="Skyddsskor.jpg"/>
          <p:cNvPicPr>
            <a:picLocks noChangeAspect="1"/>
          </p:cNvPicPr>
          <p:nvPr/>
        </p:nvPicPr>
        <p:blipFill>
          <a:blip r:embed="rId3" cstate="print"/>
          <a:stretch>
            <a:fillRect/>
          </a:stretch>
        </p:blipFill>
        <p:spPr>
          <a:xfrm>
            <a:off x="1397370" y="1662424"/>
            <a:ext cx="388923" cy="388923"/>
          </a:xfrm>
          <a:prstGeom prst="rect">
            <a:avLst/>
          </a:prstGeom>
        </p:spPr>
      </p:pic>
      <p:sp>
        <p:nvSpPr>
          <p:cNvPr id="36" name="Rectangle 35"/>
          <p:cNvSpPr/>
          <p:nvPr/>
        </p:nvSpPr>
        <p:spPr>
          <a:xfrm>
            <a:off x="579120" y="400517"/>
            <a:ext cx="9965205" cy="58477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3200" b="1" cap="all" dirty="0" err="1">
                <a:solidFill>
                  <a:schemeClr val="bg1"/>
                </a:solidFill>
                <a:ea typeface="Times New Roman"/>
                <a:cs typeface="Times New Roman"/>
              </a:rPr>
              <a:t>PAGRINDINIai</a:t>
            </a:r>
            <a:r>
              <a:rPr lang="en-US" sz="3200" b="1" cap="all" dirty="0">
                <a:solidFill>
                  <a:schemeClr val="bg1"/>
                </a:solidFill>
                <a:ea typeface="Times New Roman"/>
                <a:cs typeface="Times New Roman"/>
              </a:rPr>
              <a:t> </a:t>
            </a:r>
            <a:r>
              <a:rPr lang="en-US" sz="3200" b="1" cap="all" dirty="0" err="1">
                <a:solidFill>
                  <a:schemeClr val="bg1"/>
                </a:solidFill>
                <a:ea typeface="Times New Roman"/>
                <a:cs typeface="Times New Roman"/>
              </a:rPr>
              <a:t>aap</a:t>
            </a:r>
            <a:r>
              <a:rPr lang="en-US" sz="3200" b="1" cap="all" dirty="0">
                <a:solidFill>
                  <a:schemeClr val="bg1"/>
                </a:solidFill>
                <a:ea typeface="Times New Roman"/>
                <a:cs typeface="Times New Roman"/>
              </a:rPr>
              <a:t> REIKALAVIM</a:t>
            </a:r>
            <a:r>
              <a:rPr lang="lt-LT" sz="3200" b="1" cap="all" dirty="0">
                <a:solidFill>
                  <a:schemeClr val="bg1"/>
                </a:solidFill>
                <a:ea typeface="Times New Roman"/>
                <a:cs typeface="Times New Roman"/>
              </a:rPr>
              <a:t>Ų</a:t>
            </a:r>
            <a:r>
              <a:rPr lang="en-US" sz="3200" b="1" cap="all" dirty="0">
                <a:solidFill>
                  <a:schemeClr val="bg1"/>
                </a:solidFill>
                <a:ea typeface="Times New Roman"/>
                <a:cs typeface="Times New Roman"/>
              </a:rPr>
              <a:t> </a:t>
            </a:r>
            <a:r>
              <a:rPr lang="en-US" sz="3200" b="1" cap="all" dirty="0" err="1">
                <a:solidFill>
                  <a:schemeClr val="bg1"/>
                </a:solidFill>
                <a:ea typeface="Times New Roman"/>
                <a:cs typeface="Times New Roman"/>
              </a:rPr>
              <a:t>principai</a:t>
            </a:r>
            <a:endParaRPr lang="en-US" sz="105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4" cstate="print"/>
          <a:stretch>
            <a:fillRect/>
          </a:stretch>
        </p:blipFill>
        <p:spPr>
          <a:xfrm>
            <a:off x="933990" y="2374123"/>
            <a:ext cx="418029" cy="418029"/>
          </a:xfrm>
          <a:prstGeom prst="rect">
            <a:avLst/>
          </a:prstGeom>
        </p:spPr>
      </p:pic>
      <p:sp>
        <p:nvSpPr>
          <p:cNvPr id="37" name="Rounded Rectangle 36"/>
          <p:cNvSpPr/>
          <p:nvPr/>
        </p:nvSpPr>
        <p:spPr>
          <a:xfrm>
            <a:off x="2457646" y="1668437"/>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AVALYNĖ</a:t>
            </a:r>
            <a:endParaRPr lang="en-US" sz="1200" dirty="0"/>
          </a:p>
        </p:txBody>
      </p:sp>
      <p:sp>
        <p:nvSpPr>
          <p:cNvPr id="9" name="TextBox 8"/>
          <p:cNvSpPr txBox="1"/>
          <p:nvPr/>
        </p:nvSpPr>
        <p:spPr>
          <a:xfrm>
            <a:off x="2448099" y="5019484"/>
            <a:ext cx="8111743" cy="897683"/>
          </a:xfrm>
          <a:prstGeom prst="roundRect">
            <a:avLst/>
          </a:prstGeom>
          <a:solidFill>
            <a:schemeClr val="accent2">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lang="en-US" sz="1200" dirty="0">
                <a:solidFill>
                  <a:schemeClr val="tx1"/>
                </a:solidFill>
              </a:rPr>
              <a:t>Ri</a:t>
            </a:r>
            <a:r>
              <a:rPr lang="lt-LT" sz="1200" dirty="0">
                <a:solidFill>
                  <a:schemeClr val="tx1"/>
                </a:solidFill>
              </a:rPr>
              <a:t>zikos vertinimai ir darbo aprašymai nustato konkrečias reikalingas AAP</a:t>
            </a:r>
            <a:r>
              <a:rPr lang="en-US" sz="1200" dirty="0">
                <a:solidFill>
                  <a:schemeClr val="tx1"/>
                </a:solidFill>
              </a:rPr>
              <a:t>. </a:t>
            </a:r>
          </a:p>
          <a:p>
            <a:r>
              <a:rPr lang="lt-LT" sz="1200" dirty="0">
                <a:solidFill>
                  <a:schemeClr val="tx1"/>
                </a:solidFill>
              </a:rPr>
              <a:t>Turi būti laikomasi šalies įstatymų ir kelių eismo taisyklių. Taip pat laikytis kitų </a:t>
            </a:r>
            <a:r>
              <a:rPr lang="en-US" sz="1200" dirty="0">
                <a:solidFill>
                  <a:schemeClr val="tx1"/>
                </a:solidFill>
              </a:rPr>
              <a:t>Stora Enso </a:t>
            </a:r>
            <a:r>
              <a:rPr lang="lt-LT" sz="1200" dirty="0">
                <a:solidFill>
                  <a:schemeClr val="tx1"/>
                </a:solidFill>
              </a:rPr>
              <a:t>taisyklių ir procedūrų</a:t>
            </a:r>
            <a:r>
              <a:rPr lang="en-US" sz="1200" dirty="0">
                <a:solidFill>
                  <a:schemeClr val="tx1"/>
                </a:solidFill>
              </a:rPr>
              <a:t>.</a:t>
            </a:r>
          </a:p>
          <a:p>
            <a:r>
              <a:rPr lang="lt-LT" sz="1200" dirty="0">
                <a:solidFill>
                  <a:schemeClr val="tx1"/>
                </a:solidFill>
              </a:rPr>
              <a:t>Visos AAP turi būti su CE žymėjimu ir atitikti </a:t>
            </a:r>
            <a:r>
              <a:rPr lang="en-US" sz="1200" dirty="0">
                <a:solidFill>
                  <a:schemeClr val="tx1"/>
                </a:solidFill>
              </a:rPr>
              <a:t>EU 2016/425 </a:t>
            </a:r>
            <a:r>
              <a:rPr lang="lt-LT" sz="1200" dirty="0">
                <a:solidFill>
                  <a:schemeClr val="tx1"/>
                </a:solidFill>
              </a:rPr>
              <a:t>standarto reikalavimus</a:t>
            </a:r>
            <a:r>
              <a:rPr lang="en-US" sz="1200" dirty="0">
                <a:solidFill>
                  <a:schemeClr val="tx1"/>
                </a:solidFill>
              </a:rPr>
              <a:t>. </a:t>
            </a:r>
          </a:p>
          <a:p>
            <a:r>
              <a:rPr lang="lt-LT" sz="1200" dirty="0">
                <a:solidFill>
                  <a:schemeClr val="tx1"/>
                </a:solidFill>
              </a:rPr>
              <a:t>AAP naudotojai turi jas prižiūrėti</a:t>
            </a:r>
            <a:r>
              <a:rPr lang="en-US" sz="1200" dirty="0">
                <a:solidFill>
                  <a:schemeClr val="tx1"/>
                </a:solidFill>
              </a:rPr>
              <a:t>. </a:t>
            </a:r>
            <a:r>
              <a:rPr lang="lt-LT" sz="1200" dirty="0">
                <a:solidFill>
                  <a:schemeClr val="tx1"/>
                </a:solidFill>
              </a:rPr>
              <a:t>Draudžiama naudoti pažeistas AAP.</a:t>
            </a:r>
            <a:r>
              <a:rPr lang="en-US" sz="1200" dirty="0">
                <a:solidFill>
                  <a:schemeClr val="tx1"/>
                </a:solidFill>
              </a:rPr>
              <a:t> </a:t>
            </a:r>
          </a:p>
        </p:txBody>
      </p:sp>
      <p:sp>
        <p:nvSpPr>
          <p:cNvPr id="32" name="Rounded Rectangle 36">
            <a:extLst>
              <a:ext uri="{FF2B5EF4-FFF2-40B4-BE49-F238E27FC236}">
                <a16:creationId xmlns:a16="http://schemas.microsoft.com/office/drawing/2014/main" id="{58BEB071-5BAC-4AE7-9AD1-19669E48302F}"/>
              </a:ext>
            </a:extLst>
          </p:cNvPr>
          <p:cNvSpPr/>
          <p:nvPr/>
        </p:nvSpPr>
        <p:spPr>
          <a:xfrm>
            <a:off x="2454160" y="2386333"/>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DARBO DRABUŽIAI</a:t>
            </a:r>
            <a:endParaRPr lang="en-US" sz="1200" dirty="0"/>
          </a:p>
        </p:txBody>
      </p:sp>
      <p:sp>
        <p:nvSpPr>
          <p:cNvPr id="35" name="Rounded Rectangle 36">
            <a:extLst>
              <a:ext uri="{FF2B5EF4-FFF2-40B4-BE49-F238E27FC236}">
                <a16:creationId xmlns:a16="http://schemas.microsoft.com/office/drawing/2014/main" id="{435D8DE3-0729-44CF-A895-0764E791B651}"/>
              </a:ext>
            </a:extLst>
          </p:cNvPr>
          <p:cNvSpPr/>
          <p:nvPr/>
        </p:nvSpPr>
        <p:spPr>
          <a:xfrm>
            <a:off x="2448099" y="3072382"/>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GALVOS APSAUGA</a:t>
            </a:r>
            <a:endParaRPr lang="en-US" sz="1200" dirty="0"/>
          </a:p>
        </p:txBody>
      </p:sp>
      <p:sp>
        <p:nvSpPr>
          <p:cNvPr id="38" name="Rounded Rectangle 36">
            <a:extLst>
              <a:ext uri="{FF2B5EF4-FFF2-40B4-BE49-F238E27FC236}">
                <a16:creationId xmlns:a16="http://schemas.microsoft.com/office/drawing/2014/main" id="{B7484FEB-AE7D-4AFB-BFA0-AF8D876A4280}"/>
              </a:ext>
            </a:extLst>
          </p:cNvPr>
          <p:cNvSpPr/>
          <p:nvPr/>
        </p:nvSpPr>
        <p:spPr>
          <a:xfrm>
            <a:off x="2457649" y="3755991"/>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AKIŲ/VEIDO APSAUGA</a:t>
            </a:r>
            <a:endParaRPr lang="en-US" sz="1200" dirty="0"/>
          </a:p>
        </p:txBody>
      </p:sp>
      <p:sp>
        <p:nvSpPr>
          <p:cNvPr id="39" name="Rounded Rectangle 36">
            <a:extLst>
              <a:ext uri="{FF2B5EF4-FFF2-40B4-BE49-F238E27FC236}">
                <a16:creationId xmlns:a16="http://schemas.microsoft.com/office/drawing/2014/main" id="{EE6200F9-0F6A-44CB-A7AB-D56621424CEF}"/>
              </a:ext>
            </a:extLst>
          </p:cNvPr>
          <p:cNvSpPr/>
          <p:nvPr/>
        </p:nvSpPr>
        <p:spPr>
          <a:xfrm>
            <a:off x="2457646" y="4379446"/>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KLAUSOS APSAUGA</a:t>
            </a:r>
            <a:endParaRPr lang="en-US" sz="1200" dirty="0"/>
          </a:p>
        </p:txBody>
      </p:sp>
      <p:sp>
        <p:nvSpPr>
          <p:cNvPr id="40" name="TextBox 39">
            <a:hlinkClick r:id="rId5" action="ppaction://hlinksldjump"/>
            <a:extLst>
              <a:ext uri="{FF2B5EF4-FFF2-40B4-BE49-F238E27FC236}">
                <a16:creationId xmlns:a16="http://schemas.microsoft.com/office/drawing/2014/main" id="{9ED8C48E-30DF-49E7-8B66-23555451FE02}"/>
              </a:ext>
            </a:extLst>
          </p:cNvPr>
          <p:cNvSpPr txBox="1"/>
          <p:nvPr/>
        </p:nvSpPr>
        <p:spPr>
          <a:xfrm>
            <a:off x="3067713"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lt-LT" sz="1200" dirty="0"/>
              <a:t>ATGAL į pradžią</a:t>
            </a:r>
            <a:endParaRPr lang="en-US" sz="1200" dirty="0"/>
          </a:p>
        </p:txBody>
      </p:sp>
      <p:grpSp>
        <p:nvGrpSpPr>
          <p:cNvPr id="41" name="Group 41">
            <a:extLst>
              <a:ext uri="{FF2B5EF4-FFF2-40B4-BE49-F238E27FC236}">
                <a16:creationId xmlns:a16="http://schemas.microsoft.com/office/drawing/2014/main" id="{870EB635-ED07-4412-AA83-4E4DFE7AC85D}"/>
              </a:ext>
            </a:extLst>
          </p:cNvPr>
          <p:cNvGrpSpPr/>
          <p:nvPr/>
        </p:nvGrpSpPr>
        <p:grpSpPr>
          <a:xfrm>
            <a:off x="1882455" y="4374424"/>
            <a:ext cx="470856" cy="393945"/>
            <a:chOff x="7442932" y="3501008"/>
            <a:chExt cx="956591" cy="800339"/>
          </a:xfrm>
        </p:grpSpPr>
        <p:pic>
          <p:nvPicPr>
            <p:cNvPr id="46" name="Picture 2" descr="kuulosuo">
              <a:extLst>
                <a:ext uri="{FF2B5EF4-FFF2-40B4-BE49-F238E27FC236}">
                  <a16:creationId xmlns:a16="http://schemas.microsoft.com/office/drawing/2014/main" id="{E45BF0F1-F46C-49B7-91AC-808FFA357FD8}"/>
                </a:ext>
              </a:extLst>
            </p:cNvPr>
            <p:cNvPicPr>
              <a:picLocks noChangeAspect="1" noChangeArrowheads="1"/>
            </p:cNvPicPr>
            <p:nvPr/>
          </p:nvPicPr>
          <p:blipFill>
            <a:blip r:embed="rId6" cstate="print">
              <a:grayscl/>
            </a:blip>
            <a:srcRect/>
            <a:stretch>
              <a:fillRect/>
            </a:stretch>
          </p:blipFill>
          <p:spPr bwMode="auto">
            <a:xfrm>
              <a:off x="7452320" y="3501008"/>
              <a:ext cx="884585" cy="800339"/>
            </a:xfrm>
            <a:prstGeom prst="rect">
              <a:avLst/>
            </a:prstGeom>
            <a:noFill/>
          </p:spPr>
        </p:pic>
        <p:sp>
          <p:nvSpPr>
            <p:cNvPr id="47" name="Rectangle 46">
              <a:extLst>
                <a:ext uri="{FF2B5EF4-FFF2-40B4-BE49-F238E27FC236}">
                  <a16:creationId xmlns:a16="http://schemas.microsoft.com/office/drawing/2014/main" id="{EDA01FA1-863E-4B58-9753-612FCBE91A11}"/>
                </a:ext>
              </a:extLst>
            </p:cNvPr>
            <p:cNvSpPr/>
            <p:nvPr/>
          </p:nvSpPr>
          <p:spPr>
            <a:xfrm>
              <a:off x="7442932" y="3677867"/>
              <a:ext cx="956591" cy="572326"/>
            </a:xfrm>
            <a:prstGeom prst="rect">
              <a:avLst/>
            </a:prstGeom>
          </p:spPr>
          <p:txBody>
            <a:bodyPr wrap="square">
              <a:spAutoFit/>
            </a:bodyPr>
            <a:lstStyle/>
            <a:p>
              <a:r>
                <a:rPr lang="en-US" sz="800" b="1" dirty="0">
                  <a:solidFill>
                    <a:prstClr val="black"/>
                  </a:solidFill>
                  <a:ea typeface="Times New Roman"/>
                  <a:cs typeface="Times New Roman"/>
                </a:rPr>
                <a:t>Over</a:t>
              </a:r>
            </a:p>
            <a:p>
              <a:r>
                <a:rPr lang="en-US" sz="800" b="1" dirty="0">
                  <a:solidFill>
                    <a:prstClr val="black"/>
                  </a:solidFill>
                  <a:ea typeface="Times New Roman"/>
                  <a:cs typeface="Times New Roman"/>
                </a:rPr>
                <a:t>85 dB</a:t>
              </a:r>
              <a:endParaRPr lang="en-US" sz="800" dirty="0">
                <a:solidFill>
                  <a:prstClr val="black"/>
                </a:solidFill>
              </a:endParaRPr>
            </a:p>
          </p:txBody>
        </p:sp>
      </p:grpSp>
      <p:pic>
        <p:nvPicPr>
          <p:cNvPr id="53" name="Picture 52" descr="Skyddsglasogon.jpg">
            <a:extLst>
              <a:ext uri="{FF2B5EF4-FFF2-40B4-BE49-F238E27FC236}">
                <a16:creationId xmlns:a16="http://schemas.microsoft.com/office/drawing/2014/main" id="{A13C147C-21E1-44BD-AF22-66FB722B6F43}"/>
              </a:ext>
            </a:extLst>
          </p:cNvPr>
          <p:cNvPicPr>
            <a:picLocks noChangeAspect="1"/>
          </p:cNvPicPr>
          <p:nvPr/>
        </p:nvPicPr>
        <p:blipFill>
          <a:blip r:embed="rId7" cstate="print"/>
          <a:stretch>
            <a:fillRect/>
          </a:stretch>
        </p:blipFill>
        <p:spPr>
          <a:xfrm>
            <a:off x="942148" y="3743203"/>
            <a:ext cx="401711" cy="401711"/>
          </a:xfrm>
          <a:prstGeom prst="rect">
            <a:avLst/>
          </a:prstGeom>
        </p:spPr>
      </p:pic>
      <p:pic>
        <p:nvPicPr>
          <p:cNvPr id="63" name="Picture 62">
            <a:extLst>
              <a:ext uri="{FF2B5EF4-FFF2-40B4-BE49-F238E27FC236}">
                <a16:creationId xmlns:a16="http://schemas.microsoft.com/office/drawing/2014/main" id="{18D01275-C5A8-47EC-8BBC-BE5D3258CD72}"/>
              </a:ext>
            </a:extLst>
          </p:cNvPr>
          <p:cNvPicPr>
            <a:picLocks noChangeAspect="1"/>
          </p:cNvPicPr>
          <p:nvPr/>
        </p:nvPicPr>
        <p:blipFill>
          <a:blip r:embed="rId8" cstate="print"/>
          <a:stretch>
            <a:fillRect/>
          </a:stretch>
        </p:blipFill>
        <p:spPr>
          <a:xfrm>
            <a:off x="1419387" y="2371779"/>
            <a:ext cx="418029" cy="418029"/>
          </a:xfrm>
          <a:prstGeom prst="rect">
            <a:avLst/>
          </a:prstGeom>
        </p:spPr>
      </p:pic>
      <p:pic>
        <p:nvPicPr>
          <p:cNvPr id="51" name="Picture 2" descr="Brady PET Mandatory Protective Gloves Sign With Pictogram Only Text">
            <a:extLst>
              <a:ext uri="{FF2B5EF4-FFF2-40B4-BE49-F238E27FC236}">
                <a16:creationId xmlns:a16="http://schemas.microsoft.com/office/drawing/2014/main" id="{B366E70B-FA68-496A-BCBE-9100322B5C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4784" y="2371779"/>
            <a:ext cx="418029" cy="419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CA490B-B55A-446E-989B-49A0560F14D2}"/>
              </a:ext>
            </a:extLst>
          </p:cNvPr>
          <p:cNvSpPr txBox="1"/>
          <p:nvPr/>
        </p:nvSpPr>
        <p:spPr>
          <a:xfrm>
            <a:off x="4074156" y="1547168"/>
            <a:ext cx="6485686" cy="76944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t-LT" sz="1100" dirty="0"/>
              <a:t>Atliekant miško darbus, būtina dėvėti tam pritaikytus apsauginius batus. Daugumai darbų reikalingi min. S3 klasės batai su kieta pirštų apsauga. Avalynė turi apsaugoti esant bet kokioms aplinkybėms (pvz., žiemą, kai slidu, šlapia ir pan.). Atliekant kai kuriuos darbus kulkšnies ar pirštų apsauga nėra privaloma. Ilgas bato aulas reikalingas kulkšnies prilaikymui ir apsaugai. </a:t>
            </a:r>
            <a:endParaRPr lang="en-US" sz="1100" dirty="0"/>
          </a:p>
        </p:txBody>
      </p:sp>
      <p:sp>
        <p:nvSpPr>
          <p:cNvPr id="66" name="TextBox 65">
            <a:extLst>
              <a:ext uri="{FF2B5EF4-FFF2-40B4-BE49-F238E27FC236}">
                <a16:creationId xmlns:a16="http://schemas.microsoft.com/office/drawing/2014/main" id="{CE96F55B-EB2E-4E5D-974C-496016C4895B}"/>
              </a:ext>
            </a:extLst>
          </p:cNvPr>
          <p:cNvSpPr txBox="1"/>
          <p:nvPr/>
        </p:nvSpPr>
        <p:spPr>
          <a:xfrm>
            <a:off x="4074159" y="2371779"/>
            <a:ext cx="6485686" cy="60016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t-LT" sz="1100" dirty="0"/>
              <a:t>Darbo drabužiai vizualiai turi atitikti EN 20471 standarto 1 klasės reikalavimus. Dirbant su ugnimi reikia dėvėti nedegius drabužius. Pirštinės turi atitikti EN420 standartą ir specialiems darbams reikalavimus. </a:t>
            </a:r>
            <a:endParaRPr lang="en-US" sz="1100" dirty="0"/>
          </a:p>
        </p:txBody>
      </p:sp>
      <p:sp>
        <p:nvSpPr>
          <p:cNvPr id="67" name="TextBox 66">
            <a:extLst>
              <a:ext uri="{FF2B5EF4-FFF2-40B4-BE49-F238E27FC236}">
                <a16:creationId xmlns:a16="http://schemas.microsoft.com/office/drawing/2014/main" id="{7633EC5C-CEBA-4ED1-B970-41B88F3E76FF}"/>
              </a:ext>
            </a:extLst>
          </p:cNvPr>
          <p:cNvSpPr txBox="1"/>
          <p:nvPr/>
        </p:nvSpPr>
        <p:spPr>
          <a:xfrm>
            <a:off x="4107552" y="3544097"/>
            <a:ext cx="6436774" cy="60016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t-LT" sz="1100" dirty="0"/>
              <a:t>Apsauginiai akiniai turi atitikti EN 166 standartą, turėti CE žymėjimą, gali būti naudojami kartu su šalmu arba kita priemone. Turi būti min. S lygio klasifikacijos.</a:t>
            </a:r>
          </a:p>
          <a:p>
            <a:r>
              <a:rPr lang="lt-LT" sz="1100" dirty="0"/>
              <a:t>Apsauginiai akiniai yra privalomi atliekant visus lauko darbus (pvz., vaikščiojant miško valdoje ir kt.). </a:t>
            </a:r>
            <a:endParaRPr lang="en-US" sz="1100" dirty="0">
              <a:solidFill>
                <a:schemeClr val="bg1"/>
              </a:solidFill>
            </a:endParaRPr>
          </a:p>
        </p:txBody>
      </p:sp>
      <p:pic>
        <p:nvPicPr>
          <p:cNvPr id="68" name="Picture 67">
            <a:extLst>
              <a:ext uri="{FF2B5EF4-FFF2-40B4-BE49-F238E27FC236}">
                <a16:creationId xmlns:a16="http://schemas.microsoft.com/office/drawing/2014/main" id="{4673FCC0-6ACD-450B-968F-4F936E827D09}"/>
              </a:ext>
            </a:extLst>
          </p:cNvPr>
          <p:cNvPicPr>
            <a:picLocks noChangeAspect="1"/>
          </p:cNvPicPr>
          <p:nvPr/>
        </p:nvPicPr>
        <p:blipFill>
          <a:blip r:embed="rId10"/>
          <a:stretch>
            <a:fillRect/>
          </a:stretch>
        </p:blipFill>
        <p:spPr>
          <a:xfrm>
            <a:off x="1419387" y="3734674"/>
            <a:ext cx="418029" cy="412028"/>
          </a:xfrm>
          <a:prstGeom prst="rect">
            <a:avLst/>
          </a:prstGeom>
        </p:spPr>
      </p:pic>
      <p:pic>
        <p:nvPicPr>
          <p:cNvPr id="69" name="Picture 68">
            <a:extLst>
              <a:ext uri="{FF2B5EF4-FFF2-40B4-BE49-F238E27FC236}">
                <a16:creationId xmlns:a16="http://schemas.microsoft.com/office/drawing/2014/main" id="{54931D66-712F-41F9-ABEF-FB454FE33F7F}"/>
              </a:ext>
            </a:extLst>
          </p:cNvPr>
          <p:cNvPicPr>
            <a:picLocks noChangeAspect="1"/>
          </p:cNvPicPr>
          <p:nvPr/>
        </p:nvPicPr>
        <p:blipFill>
          <a:blip r:embed="rId11"/>
          <a:stretch>
            <a:fillRect/>
          </a:stretch>
        </p:blipFill>
        <p:spPr>
          <a:xfrm>
            <a:off x="1879185" y="3743203"/>
            <a:ext cx="440730" cy="430887"/>
          </a:xfrm>
          <a:prstGeom prst="rect">
            <a:avLst/>
          </a:prstGeom>
        </p:spPr>
      </p:pic>
      <p:sp>
        <p:nvSpPr>
          <p:cNvPr id="70" name="TextBox 69">
            <a:extLst>
              <a:ext uri="{FF2B5EF4-FFF2-40B4-BE49-F238E27FC236}">
                <a16:creationId xmlns:a16="http://schemas.microsoft.com/office/drawing/2014/main" id="{830AE5A1-3B6C-4260-B434-3ACFFBE26286}"/>
              </a:ext>
            </a:extLst>
          </p:cNvPr>
          <p:cNvSpPr txBox="1"/>
          <p:nvPr/>
        </p:nvSpPr>
        <p:spPr>
          <a:xfrm>
            <a:off x="4088451" y="3009951"/>
            <a:ext cx="6485686" cy="43088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t-LT" sz="1100" dirty="0"/>
              <a:t>Šalmas turi atitikti EN 397 standartą, turėti CE žymėjimą ir būti naudojamas su smakro dirželiu. </a:t>
            </a:r>
            <a:r>
              <a:rPr lang="lt-LT" sz="1100" dirty="0">
                <a:solidFill>
                  <a:schemeClr val="bg1"/>
                </a:solidFill>
              </a:rPr>
              <a:t>Negali būti pasibaigęs šalmo naudojimo terminas (įprastai 4-5 metai).</a:t>
            </a:r>
            <a:endParaRPr lang="en-US" sz="1100" dirty="0">
              <a:solidFill>
                <a:schemeClr val="bg1"/>
              </a:solidFill>
            </a:endParaRPr>
          </a:p>
        </p:txBody>
      </p:sp>
      <p:sp>
        <p:nvSpPr>
          <p:cNvPr id="72" name="TextBox 71">
            <a:extLst>
              <a:ext uri="{FF2B5EF4-FFF2-40B4-BE49-F238E27FC236}">
                <a16:creationId xmlns:a16="http://schemas.microsoft.com/office/drawing/2014/main" id="{7FA1DD6C-9F38-4690-848B-C336F7040C01}"/>
              </a:ext>
            </a:extLst>
          </p:cNvPr>
          <p:cNvSpPr txBox="1"/>
          <p:nvPr/>
        </p:nvSpPr>
        <p:spPr>
          <a:xfrm>
            <a:off x="4074155" y="4374424"/>
            <a:ext cx="6485687" cy="43088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t-LT" sz="1100" dirty="0"/>
              <a:t>Klausos apsauga reikalinga atliekant visus darbus, kur yra didelis triukšmas. Ji privaloma esant didesniam nei 85</a:t>
            </a:r>
            <a:r>
              <a:rPr lang="en-US" sz="1100" dirty="0"/>
              <a:t>dB </a:t>
            </a:r>
            <a:r>
              <a:rPr lang="lt-LT" sz="1100" dirty="0"/>
              <a:t>triukšmo lygiui</a:t>
            </a:r>
            <a:r>
              <a:rPr lang="en-US" sz="1100" dirty="0"/>
              <a:t>. </a:t>
            </a:r>
            <a:r>
              <a:rPr lang="lt-LT" sz="1100" dirty="0"/>
              <a:t>Ausų apsauga turi atitikti</a:t>
            </a:r>
            <a:r>
              <a:rPr lang="en-US" sz="1100" dirty="0"/>
              <a:t> EN 352 s</a:t>
            </a:r>
            <a:r>
              <a:rPr lang="lt-LT" sz="1100" dirty="0"/>
              <a:t>tandartą</a:t>
            </a:r>
            <a:r>
              <a:rPr lang="en-US" sz="1100" dirty="0"/>
              <a:t>.</a:t>
            </a:r>
          </a:p>
        </p:txBody>
      </p:sp>
      <p:pic>
        <p:nvPicPr>
          <p:cNvPr id="4" name="Picture 2" descr="09-135 CE-merkki (20x20 1 kpl = 10 tarraa)">
            <a:extLst>
              <a:ext uri="{FF2B5EF4-FFF2-40B4-BE49-F238E27FC236}">
                <a16:creationId xmlns:a16="http://schemas.microsoft.com/office/drawing/2014/main" id="{19EA3795-82CB-4436-B815-2316FBC274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1356" y="5122146"/>
            <a:ext cx="584775" cy="5847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F811B3F-E0D4-4A4A-B2E1-790495D209A0}"/>
              </a:ext>
            </a:extLst>
          </p:cNvPr>
          <p:cNvPicPr>
            <a:picLocks noChangeAspect="1"/>
          </p:cNvPicPr>
          <p:nvPr/>
        </p:nvPicPr>
        <p:blipFill>
          <a:blip r:embed="rId13"/>
          <a:stretch>
            <a:fillRect/>
          </a:stretch>
        </p:blipFill>
        <p:spPr>
          <a:xfrm>
            <a:off x="1846586" y="3072382"/>
            <a:ext cx="473329" cy="436919"/>
          </a:xfrm>
          <a:prstGeom prst="rect">
            <a:avLst/>
          </a:prstGeom>
        </p:spPr>
      </p:pic>
      <p:pic>
        <p:nvPicPr>
          <p:cNvPr id="30" name="Picture 29">
            <a:extLst>
              <a:ext uri="{FF2B5EF4-FFF2-40B4-BE49-F238E27FC236}">
                <a16:creationId xmlns:a16="http://schemas.microsoft.com/office/drawing/2014/main" id="{14BB1750-59E1-4D88-836E-62D4E44D9ECD}"/>
              </a:ext>
            </a:extLst>
          </p:cNvPr>
          <p:cNvPicPr>
            <a:picLocks noChangeAspect="1"/>
          </p:cNvPicPr>
          <p:nvPr/>
        </p:nvPicPr>
        <p:blipFill>
          <a:blip r:embed="rId14"/>
          <a:stretch>
            <a:fillRect/>
          </a:stretch>
        </p:blipFill>
        <p:spPr>
          <a:xfrm>
            <a:off x="1926077" y="1664294"/>
            <a:ext cx="397328" cy="387053"/>
          </a:xfrm>
          <a:prstGeom prst="rect">
            <a:avLst/>
          </a:prstGeom>
        </p:spPr>
      </p:pic>
      <p:pic>
        <p:nvPicPr>
          <p:cNvPr id="31" name="Picture 30">
            <a:extLst>
              <a:ext uri="{FF2B5EF4-FFF2-40B4-BE49-F238E27FC236}">
                <a16:creationId xmlns:a16="http://schemas.microsoft.com/office/drawing/2014/main" id="{2E7711AC-DECB-4C7E-B84F-8FB3ADDDB893}"/>
              </a:ext>
            </a:extLst>
          </p:cNvPr>
          <p:cNvPicPr>
            <a:picLocks noChangeAspect="1"/>
          </p:cNvPicPr>
          <p:nvPr/>
        </p:nvPicPr>
        <p:blipFill>
          <a:blip r:embed="rId15"/>
          <a:stretch>
            <a:fillRect/>
          </a:stretch>
        </p:blipFill>
        <p:spPr>
          <a:xfrm>
            <a:off x="10664184" y="2933828"/>
            <a:ext cx="512218" cy="570374"/>
          </a:xfrm>
          <a:prstGeom prst="rect">
            <a:avLst/>
          </a:prstGeom>
        </p:spPr>
      </p:pic>
      <p:pic>
        <p:nvPicPr>
          <p:cNvPr id="34" name="Picture 33">
            <a:extLst>
              <a:ext uri="{FF2B5EF4-FFF2-40B4-BE49-F238E27FC236}">
                <a16:creationId xmlns:a16="http://schemas.microsoft.com/office/drawing/2014/main" id="{7D619CD6-4F06-44E9-9DCF-4B2267D02FC3}"/>
              </a:ext>
            </a:extLst>
          </p:cNvPr>
          <p:cNvPicPr>
            <a:picLocks noChangeAspect="1"/>
          </p:cNvPicPr>
          <p:nvPr/>
        </p:nvPicPr>
        <p:blipFill rotWithShape="1">
          <a:blip r:embed="rId16"/>
          <a:srcRect r="3923" b="27538"/>
          <a:stretch/>
        </p:blipFill>
        <p:spPr>
          <a:xfrm>
            <a:off x="10664184" y="1562063"/>
            <a:ext cx="559228" cy="570374"/>
          </a:xfrm>
          <a:prstGeom prst="rect">
            <a:avLst/>
          </a:prstGeom>
        </p:spPr>
      </p:pic>
      <p:pic>
        <p:nvPicPr>
          <p:cNvPr id="43" name="Picture 42">
            <a:extLst>
              <a:ext uri="{FF2B5EF4-FFF2-40B4-BE49-F238E27FC236}">
                <a16:creationId xmlns:a16="http://schemas.microsoft.com/office/drawing/2014/main" id="{2E945762-D50E-421A-B2F7-570BC42334E3}"/>
              </a:ext>
            </a:extLst>
          </p:cNvPr>
          <p:cNvPicPr>
            <a:picLocks noChangeAspect="1"/>
          </p:cNvPicPr>
          <p:nvPr/>
        </p:nvPicPr>
        <p:blipFill>
          <a:blip r:embed="rId17"/>
          <a:stretch>
            <a:fillRect/>
          </a:stretch>
        </p:blipFill>
        <p:spPr>
          <a:xfrm>
            <a:off x="11176402" y="3031497"/>
            <a:ext cx="802267" cy="472705"/>
          </a:xfrm>
          <a:prstGeom prst="rect">
            <a:avLst/>
          </a:prstGeom>
        </p:spPr>
      </p:pic>
      <p:pic>
        <p:nvPicPr>
          <p:cNvPr id="44" name="Picture 43">
            <a:extLst>
              <a:ext uri="{FF2B5EF4-FFF2-40B4-BE49-F238E27FC236}">
                <a16:creationId xmlns:a16="http://schemas.microsoft.com/office/drawing/2014/main" id="{0DBF1D90-25AB-4FC6-A078-9A59DC0E6F41}"/>
              </a:ext>
            </a:extLst>
          </p:cNvPr>
          <p:cNvPicPr>
            <a:picLocks noChangeAspect="1"/>
          </p:cNvPicPr>
          <p:nvPr/>
        </p:nvPicPr>
        <p:blipFill>
          <a:blip r:embed="rId18"/>
          <a:stretch>
            <a:fillRect/>
          </a:stretch>
        </p:blipFill>
        <p:spPr>
          <a:xfrm>
            <a:off x="10750591" y="2344892"/>
            <a:ext cx="339404" cy="454340"/>
          </a:xfrm>
          <a:prstGeom prst="rect">
            <a:avLst/>
          </a:prstGeom>
        </p:spPr>
      </p:pic>
      <p:pic>
        <p:nvPicPr>
          <p:cNvPr id="2050" name="Picture 2" descr="Stronghand 0119 MAMMUT Leather protective gloves 8-12 - online purchase |  Euro Industry">
            <a:extLst>
              <a:ext uri="{FF2B5EF4-FFF2-40B4-BE49-F238E27FC236}">
                <a16:creationId xmlns:a16="http://schemas.microsoft.com/office/drawing/2014/main" id="{249F1FA3-B45F-434B-A18B-3E7760C4B96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33304" y="2386963"/>
            <a:ext cx="521877" cy="400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LAS® 9548 Exalter Easyroll turvakengät | Motonet Oy">
            <a:extLst>
              <a:ext uri="{FF2B5EF4-FFF2-40B4-BE49-F238E27FC236}">
                <a16:creationId xmlns:a16="http://schemas.microsoft.com/office/drawing/2014/main" id="{39721AD0-9F82-40CF-AF6D-FF2C5B8C2CE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27754" y="1542330"/>
            <a:ext cx="570374" cy="5703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1C4BE6-E99B-40B1-B40B-CC3A02FA446B}"/>
              </a:ext>
            </a:extLst>
          </p:cNvPr>
          <p:cNvPicPr>
            <a:picLocks noChangeAspect="1"/>
          </p:cNvPicPr>
          <p:nvPr/>
        </p:nvPicPr>
        <p:blipFill>
          <a:blip r:embed="rId21"/>
          <a:stretch>
            <a:fillRect/>
          </a:stretch>
        </p:blipFill>
        <p:spPr>
          <a:xfrm>
            <a:off x="11327754" y="3686020"/>
            <a:ext cx="508103" cy="475234"/>
          </a:xfrm>
          <a:prstGeom prst="rect">
            <a:avLst/>
          </a:prstGeom>
        </p:spPr>
      </p:pic>
      <p:pic>
        <p:nvPicPr>
          <p:cNvPr id="2054" name="Picture 6" descr="PETZL-VISIÈRE VIZEN - Vertical Solutions">
            <a:extLst>
              <a:ext uri="{FF2B5EF4-FFF2-40B4-BE49-F238E27FC236}">
                <a16:creationId xmlns:a16="http://schemas.microsoft.com/office/drawing/2014/main" id="{92BEE34D-DD11-4192-BCCD-D2A865C9E25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44325" y="3686020"/>
            <a:ext cx="696457" cy="499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M Peltor WorkTunes Pro radiokuulonsuojain - Agripalvelu.fi">
            <a:extLst>
              <a:ext uri="{FF2B5EF4-FFF2-40B4-BE49-F238E27FC236}">
                <a16:creationId xmlns:a16="http://schemas.microsoft.com/office/drawing/2014/main" id="{CDBC3F3F-733A-427C-B366-1BA9C268639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09607" y="4374424"/>
            <a:ext cx="421371" cy="4673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3M Peltor LEP-100 Earplugs">
            <a:extLst>
              <a:ext uri="{FF2B5EF4-FFF2-40B4-BE49-F238E27FC236}">
                <a16:creationId xmlns:a16="http://schemas.microsoft.com/office/drawing/2014/main" id="{4C172E45-F234-4B0D-B0DF-0E235614A2D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327754" y="4378746"/>
            <a:ext cx="463069" cy="4630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isk Register used to document risks identified as a result of hazards and  record corrective actions">
            <a:extLst>
              <a:ext uri="{FF2B5EF4-FFF2-40B4-BE49-F238E27FC236}">
                <a16:creationId xmlns:a16="http://schemas.microsoft.com/office/drawing/2014/main" id="{093CE5BD-37E6-4E0D-B072-9B5CD0A224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12994" y="5020437"/>
            <a:ext cx="671830" cy="8957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ow to Create Step-by-Step Instructions Using Visuals | Blog | TechSmith">
            <a:extLst>
              <a:ext uri="{FF2B5EF4-FFF2-40B4-BE49-F238E27FC236}">
                <a16:creationId xmlns:a16="http://schemas.microsoft.com/office/drawing/2014/main" id="{A2F50A4C-BDFD-43F2-8617-FCD27DE88F7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339" y="4991261"/>
            <a:ext cx="1315954" cy="8957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44F71CB-EABF-47B6-848D-CB46579C84EA}"/>
              </a:ext>
            </a:extLst>
          </p:cNvPr>
          <p:cNvSpPr/>
          <p:nvPr/>
        </p:nvSpPr>
        <p:spPr>
          <a:xfrm>
            <a:off x="579120" y="4968703"/>
            <a:ext cx="11399549" cy="98610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8813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t-LT" sz="4000" dirty="0"/>
              <a:t>AAP ATLIEKANT MIŠKO KIRTIMO DARBUS</a:t>
            </a:r>
            <a:endParaRPr lang="en-US" sz="4000" dirty="0"/>
          </a:p>
        </p:txBody>
      </p:sp>
      <p:sp>
        <p:nvSpPr>
          <p:cNvPr id="3" name="Subtitle 2"/>
          <p:cNvSpPr>
            <a:spLocks noGrp="1"/>
          </p:cNvSpPr>
          <p:nvPr>
            <p:ph type="subTitle" idx="1"/>
          </p:nvPr>
        </p:nvSpPr>
        <p:spPr/>
        <p:txBody>
          <a:bodyPr/>
          <a:lstStyle/>
          <a:p>
            <a:r>
              <a:rPr lang="lt-LT" sz="2400" b="0" dirty="0"/>
              <a:t>Forest Divizija</a:t>
            </a:r>
            <a:endParaRPr lang="en-US" sz="2400" b="0" dirty="0"/>
          </a:p>
        </p:txBody>
      </p:sp>
      <p:pic>
        <p:nvPicPr>
          <p:cNvPr id="4" name="Picture 3">
            <a:extLst>
              <a:ext uri="{FF2B5EF4-FFF2-40B4-BE49-F238E27FC236}">
                <a16:creationId xmlns:a16="http://schemas.microsoft.com/office/drawing/2014/main" id="{5B3C1238-2444-4CB7-956B-8467D50D4347}"/>
              </a:ext>
            </a:extLst>
          </p:cNvPr>
          <p:cNvPicPr>
            <a:picLocks noChangeAspect="1"/>
          </p:cNvPicPr>
          <p:nvPr/>
        </p:nvPicPr>
        <p:blipFill>
          <a:blip r:embed="rId3"/>
          <a:stretch>
            <a:fillRect/>
          </a:stretch>
        </p:blipFill>
        <p:spPr>
          <a:xfrm>
            <a:off x="9258114" y="2170396"/>
            <a:ext cx="2285886" cy="2489579"/>
          </a:xfrm>
          <a:prstGeom prst="rect">
            <a:avLst/>
          </a:prstGeom>
        </p:spPr>
      </p:pic>
    </p:spTree>
    <p:extLst>
      <p:ext uri="{BB962C8B-B14F-4D97-AF65-F5344CB8AC3E}">
        <p14:creationId xmlns:p14="http://schemas.microsoft.com/office/powerpoint/2010/main" val="372686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marL="0" marR="0" lvl="0" indent="0" algn="r" defTabSz="914400" rtl="0" eaLnBrk="1" fontAlgn="auto" latinLnBrk="0" hangingPunct="1">
              <a:lnSpc>
                <a:spcPct val="100000"/>
              </a:lnSpc>
              <a:spcBef>
                <a:spcPts val="0"/>
              </a:spcBef>
              <a:spcAft>
                <a:spcPts val="0"/>
              </a:spcAft>
              <a:buClrTx/>
              <a:buSzTx/>
              <a:buFontTx/>
              <a:buNone/>
              <a:tabLst/>
              <a:defRPr/>
            </a:pPr>
            <a:fld id="{F452C86F-1C17-47E2-9E8C-FD4A937BD3DD}" type="slidenum">
              <a:rPr kumimoji="0" lang="en-US" sz="1000" b="1"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ctangle 22"/>
          <p:cNvSpPr/>
          <p:nvPr/>
        </p:nvSpPr>
        <p:spPr>
          <a:xfrm>
            <a:off x="3549347" y="1370691"/>
            <a:ext cx="88190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b="1" cap="all" dirty="0">
                <a:solidFill>
                  <a:srgbClr val="97999B"/>
                </a:solidFill>
                <a:latin typeface="Arial"/>
                <a:ea typeface="Times New Roman"/>
                <a:cs typeface="Times New Roman"/>
              </a:rPr>
              <a:t>avalynė</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25" name="Rectangle 24"/>
          <p:cNvSpPr/>
          <p:nvPr/>
        </p:nvSpPr>
        <p:spPr>
          <a:xfrm>
            <a:off x="7130793" y="1338765"/>
            <a:ext cx="117058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200" b="1" i="0" u="none" strike="noStrike" kern="1200" cap="all" spc="0" normalizeH="0" baseline="0" noProof="0" dirty="0">
                <a:ln>
                  <a:noFill/>
                </a:ln>
                <a:solidFill>
                  <a:srgbClr val="97999B"/>
                </a:solidFill>
                <a:effectLst/>
                <a:uLnTx/>
                <a:uFillTx/>
                <a:latin typeface="Arial"/>
                <a:ea typeface="Times New Roman"/>
                <a:cs typeface="Times New Roman"/>
              </a:rPr>
              <a:t>Akių apsauga</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26" name="Rectangle 25"/>
          <p:cNvSpPr/>
          <p:nvPr/>
        </p:nvSpPr>
        <p:spPr>
          <a:xfrm>
            <a:off x="8247539" y="1268730"/>
            <a:ext cx="143933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200" b="1" i="0" u="none" strike="noStrike" kern="1200" cap="all" spc="0" normalizeH="0" baseline="0" noProof="0" dirty="0">
                <a:ln>
                  <a:noFill/>
                </a:ln>
                <a:solidFill>
                  <a:srgbClr val="97999B"/>
                </a:solidFill>
                <a:effectLst/>
                <a:uLnTx/>
                <a:uFillTx/>
                <a:latin typeface="Arial"/>
                <a:ea typeface="Times New Roman"/>
                <a:cs typeface="Times New Roman"/>
              </a:rPr>
              <a:t>Klausos apsauga</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pic>
        <p:nvPicPr>
          <p:cNvPr id="34" name="Picture 33" descr="Skyddsglasogon.jpg"/>
          <p:cNvPicPr>
            <a:picLocks noChangeAspect="1"/>
          </p:cNvPicPr>
          <p:nvPr/>
        </p:nvPicPr>
        <p:blipFill>
          <a:blip r:embed="rId3" cstate="print"/>
          <a:stretch>
            <a:fillRect/>
          </a:stretch>
        </p:blipFill>
        <p:spPr>
          <a:xfrm>
            <a:off x="7466163" y="2881019"/>
            <a:ext cx="466082" cy="466082"/>
          </a:xfrm>
          <a:prstGeom prst="rect">
            <a:avLst/>
          </a:prstGeom>
        </p:spPr>
      </p:pic>
      <p:sp>
        <p:nvSpPr>
          <p:cNvPr id="37" name="Rounded Rectangle 36"/>
          <p:cNvSpPr/>
          <p:nvPr/>
        </p:nvSpPr>
        <p:spPr>
          <a:xfrm>
            <a:off x="1919222" y="1792790"/>
            <a:ext cx="1350961" cy="40745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400" b="0" i="0" u="none" strike="noStrike" kern="1200" cap="none" spc="0" normalizeH="0" baseline="0" noProof="0" dirty="0">
                <a:ln>
                  <a:noFill/>
                </a:ln>
                <a:solidFill>
                  <a:prstClr val="white"/>
                </a:solidFill>
                <a:effectLst/>
                <a:uLnTx/>
                <a:uFillTx/>
                <a:latin typeface="Arial"/>
                <a:ea typeface="+mn-ea"/>
                <a:cs typeface="+mn-cs"/>
              </a:rPr>
              <a:t>Kabinų viduje</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ounded Rectangle 39"/>
          <p:cNvSpPr/>
          <p:nvPr/>
        </p:nvSpPr>
        <p:spPr>
          <a:xfrm>
            <a:off x="1919223" y="2907363"/>
            <a:ext cx="1261446" cy="4515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solidFill>
                  <a:prstClr val="white"/>
                </a:solidFill>
                <a:latin typeface="Arial"/>
              </a:rPr>
              <a:t>Kabinų išorėje</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tangle 41"/>
          <p:cNvSpPr/>
          <p:nvPr/>
        </p:nvSpPr>
        <p:spPr>
          <a:xfrm>
            <a:off x="5822577" y="1323826"/>
            <a:ext cx="1257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b="1" cap="all" dirty="0">
                <a:solidFill>
                  <a:srgbClr val="97999B"/>
                </a:solidFill>
                <a:latin typeface="Arial"/>
                <a:ea typeface="Times New Roman"/>
                <a:cs typeface="Times New Roman"/>
              </a:rPr>
              <a:t>Galvos apsauga</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cxnSp>
        <p:nvCxnSpPr>
          <p:cNvPr id="52" name="Straight Connector 51"/>
          <p:cNvCxnSpPr>
            <a:cxnSpLocks/>
          </p:cNvCxnSpPr>
          <p:nvPr/>
        </p:nvCxnSpPr>
        <p:spPr>
          <a:xfrm>
            <a:off x="4608839"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666530" y="1352254"/>
            <a:ext cx="13414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b="1" cap="all" dirty="0">
                <a:solidFill>
                  <a:srgbClr val="97999B"/>
                </a:solidFill>
                <a:latin typeface="Arial"/>
                <a:ea typeface="Times New Roman"/>
                <a:cs typeface="Times New Roman"/>
              </a:rPr>
              <a:t>Darbo drabužiai</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9" name="TextBox 8"/>
          <p:cNvSpPr txBox="1"/>
          <p:nvPr/>
        </p:nvSpPr>
        <p:spPr>
          <a:xfrm>
            <a:off x="1622470" y="5528529"/>
            <a:ext cx="6767277" cy="795527"/>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lt-LT" sz="1400" b="0" i="0" u="none" strike="noStrike" kern="1200" cap="none" spc="0" normalizeH="0" baseline="0" noProof="0" dirty="0">
                <a:ln>
                  <a:noFill/>
                </a:ln>
                <a:solidFill>
                  <a:prstClr val="black"/>
                </a:solidFill>
                <a:effectLst/>
                <a:uLnTx/>
                <a:uFillTx/>
                <a:latin typeface="Arial"/>
                <a:ea typeface="+mn-ea"/>
                <a:cs typeface="+mn-cs"/>
              </a:rPr>
              <a:t>Rizikos vertinimas ir </a:t>
            </a:r>
            <a:r>
              <a:rPr lang="lt-LT" sz="1400" dirty="0">
                <a:solidFill>
                  <a:prstClr val="black"/>
                </a:solidFill>
                <a:latin typeface="Arial"/>
              </a:rPr>
              <a:t>darbo aprašymai </a:t>
            </a:r>
            <a:r>
              <a:rPr kumimoji="0" lang="lt-LT" sz="1400" b="0" i="0" u="none" strike="noStrike" kern="1200" cap="none" spc="0" normalizeH="0" baseline="0" noProof="0" dirty="0">
                <a:ln>
                  <a:noFill/>
                </a:ln>
                <a:solidFill>
                  <a:prstClr val="black"/>
                </a:solidFill>
                <a:effectLst/>
                <a:uLnTx/>
                <a:uFillTx/>
                <a:latin typeface="Arial"/>
                <a:ea typeface="+mn-ea"/>
                <a:cs typeface="+mn-cs"/>
              </a:rPr>
              <a:t>nustato papildomas AAP</a:t>
            </a:r>
            <a:r>
              <a:rPr kumimoji="0" lang="en-US" sz="1400" b="0" i="0" u="none" strike="noStrike" kern="1200" cap="none" spc="0" normalizeH="0" baseline="0" noProof="0" dirty="0">
                <a:ln>
                  <a:noFill/>
                </a:ln>
                <a:solidFill>
                  <a:prstClr val="black"/>
                </a:solidFill>
                <a:effectLst/>
                <a:uLnTx/>
                <a:uFillTx/>
                <a:latin typeface="Arial"/>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lang="lt-LT" sz="1400" dirty="0">
                <a:solidFill>
                  <a:prstClr val="black"/>
                </a:solidFill>
                <a:latin typeface="Arial"/>
              </a:rPr>
              <a:t>Naudojant chemines medžiagas skirkite dėmesio apsaugos priemonėms </a:t>
            </a:r>
            <a:r>
              <a:rPr lang="en-US" sz="1400" dirty="0">
                <a:solidFill>
                  <a:prstClr val="black"/>
                </a:solidFill>
                <a:latin typeface="Arial"/>
              </a:rPr>
              <a:t>(</a:t>
            </a:r>
            <a:r>
              <a:rPr lang="lt-LT" sz="1400" dirty="0">
                <a:solidFill>
                  <a:prstClr val="black"/>
                </a:solidFill>
                <a:latin typeface="Arial"/>
              </a:rPr>
              <a:t>pvz</a:t>
            </a:r>
            <a:r>
              <a:rPr lang="en-US" sz="1400" dirty="0">
                <a:solidFill>
                  <a:prstClr val="black"/>
                </a:solidFill>
                <a:latin typeface="Arial"/>
              </a:rPr>
              <a:t>. </a:t>
            </a:r>
            <a:r>
              <a:rPr lang="lt-LT" sz="1400" dirty="0">
                <a:solidFill>
                  <a:prstClr val="black"/>
                </a:solidFill>
                <a:latin typeface="Arial"/>
              </a:rPr>
              <a:t>darbo drabužiams</a:t>
            </a:r>
            <a:r>
              <a:rPr lang="en-US" sz="1400" dirty="0">
                <a:solidFill>
                  <a:prstClr val="black"/>
                </a:solidFill>
                <a:latin typeface="Arial"/>
              </a:rPr>
              <a:t>, </a:t>
            </a:r>
            <a:r>
              <a:rPr lang="lt-LT" sz="1400" dirty="0">
                <a:solidFill>
                  <a:prstClr val="black"/>
                </a:solidFill>
                <a:latin typeface="Arial"/>
              </a:rPr>
              <a:t>akių apsaugai</a:t>
            </a:r>
            <a:r>
              <a:rPr lang="en-US" sz="1400" dirty="0">
                <a:solidFill>
                  <a:prstClr val="black"/>
                </a:solidFill>
                <a:latin typeface="Arial"/>
              </a:rPr>
              <a:t>)</a:t>
            </a:r>
            <a:endParaRPr kumimoji="0" lang="en-US" sz="1400" b="0" i="0" u="none" strike="noStrike" kern="1200" cap="none" spc="0" normalizeH="0" baseline="0" noProof="0" dirty="0">
              <a:ln>
                <a:noFill/>
              </a:ln>
              <a:solidFill>
                <a:srgbClr val="FF0000"/>
              </a:solidFill>
              <a:effectLst/>
              <a:uLnTx/>
              <a:uFillTx/>
              <a:latin typeface="Arial"/>
            </a:endParaRPr>
          </a:p>
        </p:txBody>
      </p:sp>
      <p:sp>
        <p:nvSpPr>
          <p:cNvPr id="46" name="Rectangle 45">
            <a:extLst>
              <a:ext uri="{FF2B5EF4-FFF2-40B4-BE49-F238E27FC236}">
                <a16:creationId xmlns:a16="http://schemas.microsoft.com/office/drawing/2014/main" id="{E8C1F36B-F3AC-44BA-ABFE-2FC91138C1FB}"/>
              </a:ext>
            </a:extLst>
          </p:cNvPr>
          <p:cNvSpPr/>
          <p:nvPr/>
        </p:nvSpPr>
        <p:spPr>
          <a:xfrm>
            <a:off x="816655" y="598318"/>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1" i="0" u="none" strike="noStrike" kern="1200" cap="all" spc="0" normalizeH="0" baseline="0" noProof="0" dirty="0">
                <a:ln>
                  <a:noFill/>
                </a:ln>
                <a:solidFill>
                  <a:prstClr val="white"/>
                </a:solidFill>
                <a:effectLst/>
                <a:uLnTx/>
                <a:uFillTx/>
                <a:latin typeface="Arial"/>
                <a:ea typeface="Times New Roman"/>
                <a:cs typeface="Times New Roman"/>
              </a:rPr>
              <a:t>AAP taisyklės MIŠKO KIRTIMO DARBAMS</a:t>
            </a:r>
            <a:endParaRPr kumimoji="0" lang="en-US" sz="2400" b="1" i="0" u="none" strike="noStrike" kern="1200" cap="all" spc="0" normalizeH="0" baseline="0" noProof="0" dirty="0">
              <a:ln>
                <a:noFill/>
              </a:ln>
              <a:solidFill>
                <a:prstClr val="white"/>
              </a:solidFill>
              <a:effectLst/>
              <a:uLnTx/>
              <a:uFillTx/>
              <a:latin typeface="Arial"/>
              <a:ea typeface="Times New Roman"/>
              <a:cs typeface="Times New Roman"/>
            </a:endParaRPr>
          </a:p>
        </p:txBody>
      </p:sp>
      <p:pic>
        <p:nvPicPr>
          <p:cNvPr id="3076" name="Picture 4" descr="Premium Vector | Chainsaw icon, chain saw vector pictogram, icon isolated  on white, flat vector illustration">
            <a:extLst>
              <a:ext uri="{FF2B5EF4-FFF2-40B4-BE49-F238E27FC236}">
                <a16:creationId xmlns:a16="http://schemas.microsoft.com/office/drawing/2014/main" id="{F5DE2114-B80F-4AC4-A79B-952594FB3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41" y="3650208"/>
            <a:ext cx="787213" cy="787213"/>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36">
            <a:extLst>
              <a:ext uri="{FF2B5EF4-FFF2-40B4-BE49-F238E27FC236}">
                <a16:creationId xmlns:a16="http://schemas.microsoft.com/office/drawing/2014/main" id="{E701AB8E-DA56-472F-8A1C-7933A93936FE}"/>
              </a:ext>
            </a:extLst>
          </p:cNvPr>
          <p:cNvSpPr/>
          <p:nvPr/>
        </p:nvSpPr>
        <p:spPr>
          <a:xfrm rot="16200000">
            <a:off x="678700" y="2274708"/>
            <a:ext cx="1670765" cy="68800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solidFill>
                  <a:prstClr val="white"/>
                </a:solidFill>
                <a:latin typeface="Arial"/>
              </a:rPr>
              <a:t>Kirtimo, ištraukimo ir smulkininmo mašinos </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53" name="Straight Connector 52">
            <a:extLst>
              <a:ext uri="{FF2B5EF4-FFF2-40B4-BE49-F238E27FC236}">
                <a16:creationId xmlns:a16="http://schemas.microsoft.com/office/drawing/2014/main" id="{72EAE0DD-6F97-4D25-995D-CDD5479918D1}"/>
              </a:ext>
            </a:extLst>
          </p:cNvPr>
          <p:cNvCxnSpPr>
            <a:cxnSpLocks/>
          </p:cNvCxnSpPr>
          <p:nvPr/>
        </p:nvCxnSpPr>
        <p:spPr>
          <a:xfrm>
            <a:off x="8374862"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A457A6-203A-411A-B2FF-44AF5326CE58}"/>
              </a:ext>
            </a:extLst>
          </p:cNvPr>
          <p:cNvCxnSpPr>
            <a:cxnSpLocks/>
          </p:cNvCxnSpPr>
          <p:nvPr/>
        </p:nvCxnSpPr>
        <p:spPr>
          <a:xfrm>
            <a:off x="6962762"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AA18AE-9792-43F3-BDA7-1A1997782152}"/>
              </a:ext>
            </a:extLst>
          </p:cNvPr>
          <p:cNvCxnSpPr>
            <a:cxnSpLocks/>
          </p:cNvCxnSpPr>
          <p:nvPr/>
        </p:nvCxnSpPr>
        <p:spPr>
          <a:xfrm>
            <a:off x="5944277"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A9E480-5463-47DD-9C6C-65578DAA3657}"/>
              </a:ext>
            </a:extLst>
          </p:cNvPr>
          <p:cNvSpPr txBox="1"/>
          <p:nvPr/>
        </p:nvSpPr>
        <p:spPr>
          <a:xfrm>
            <a:off x="9659638" y="1683551"/>
            <a:ext cx="2471387" cy="900246"/>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050" dirty="0">
                <a:solidFill>
                  <a:prstClr val="black"/>
                </a:solidFill>
                <a:latin typeface="Arial"/>
              </a:rPr>
              <a:t>Kabinoje antram asmeniui leidžiama būti mokymosi arba techninio aptarnavimo metu</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050" b="0" i="0" u="none" strike="noStrike" kern="1200" cap="none" spc="0" normalizeH="0" baseline="0" noProof="0" dirty="0">
                <a:ln>
                  <a:noFill/>
                </a:ln>
                <a:effectLst/>
                <a:uLnTx/>
                <a:uFillTx/>
                <a:latin typeface="Arial"/>
                <a:ea typeface="+mn-ea"/>
                <a:cs typeface="+mn-cs"/>
              </a:rPr>
              <a:t>Kabinos konstrukcija turi būti nepažeista</a:t>
            </a:r>
            <a:endParaRPr kumimoji="0" lang="en-US" sz="1050" b="0" i="0" u="none" strike="noStrike" kern="1200" cap="none" spc="0" normalizeH="0" baseline="0" noProof="0" dirty="0">
              <a:ln>
                <a:noFill/>
              </a:ln>
              <a:effectLst/>
              <a:uLnTx/>
              <a:uFillTx/>
              <a:latin typeface="Arial"/>
            </a:endParaRPr>
          </a:p>
        </p:txBody>
      </p:sp>
      <p:pic>
        <p:nvPicPr>
          <p:cNvPr id="57" name="Picture 56">
            <a:extLst>
              <a:ext uri="{FF2B5EF4-FFF2-40B4-BE49-F238E27FC236}">
                <a16:creationId xmlns:a16="http://schemas.microsoft.com/office/drawing/2014/main" id="{9B93A820-71BF-40CF-824B-E9CB3092C3F9}"/>
              </a:ext>
            </a:extLst>
          </p:cNvPr>
          <p:cNvPicPr>
            <a:picLocks noChangeAspect="1"/>
          </p:cNvPicPr>
          <p:nvPr/>
        </p:nvPicPr>
        <p:blipFill>
          <a:blip r:embed="rId5"/>
          <a:stretch>
            <a:fillRect/>
          </a:stretch>
        </p:blipFill>
        <p:spPr>
          <a:xfrm>
            <a:off x="6182779" y="2839571"/>
            <a:ext cx="566708" cy="523115"/>
          </a:xfrm>
          <a:prstGeom prst="rect">
            <a:avLst/>
          </a:prstGeom>
        </p:spPr>
      </p:pic>
      <p:sp>
        <p:nvSpPr>
          <p:cNvPr id="58" name="Rounded Rectangle 36">
            <a:extLst>
              <a:ext uri="{FF2B5EF4-FFF2-40B4-BE49-F238E27FC236}">
                <a16:creationId xmlns:a16="http://schemas.microsoft.com/office/drawing/2014/main" id="{6BA6A0F7-98BD-472D-8030-DB3058B18180}"/>
              </a:ext>
            </a:extLst>
          </p:cNvPr>
          <p:cNvSpPr/>
          <p:nvPr/>
        </p:nvSpPr>
        <p:spPr>
          <a:xfrm>
            <a:off x="1607582" y="3817031"/>
            <a:ext cx="1573088" cy="3977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solidFill>
                  <a:prstClr val="white"/>
                </a:solidFill>
                <a:latin typeface="Arial"/>
              </a:rPr>
              <a:t>Grandininis</a:t>
            </a:r>
            <a:r>
              <a:rPr kumimoji="0" lang="lt-LT" sz="1200" b="0" i="0" u="none" strike="noStrike" kern="1200" cap="none" spc="0" normalizeH="0" baseline="0" noProof="0" dirty="0">
                <a:ln>
                  <a:noFill/>
                </a:ln>
                <a:solidFill>
                  <a:prstClr val="white"/>
                </a:solidFill>
                <a:effectLst/>
                <a:uLnTx/>
                <a:uFillTx/>
                <a:latin typeface="Arial"/>
                <a:ea typeface="+mn-ea"/>
                <a:cs typeface="+mn-cs"/>
              </a:rPr>
              <a:t> pjūklas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pic>
        <p:nvPicPr>
          <p:cNvPr id="59" name="Picture 58" descr="Skyddsskor.jpg">
            <a:extLst>
              <a:ext uri="{FF2B5EF4-FFF2-40B4-BE49-F238E27FC236}">
                <a16:creationId xmlns:a16="http://schemas.microsoft.com/office/drawing/2014/main" id="{9DA67EB1-617D-4904-A554-5D784A36EB1A}"/>
              </a:ext>
            </a:extLst>
          </p:cNvPr>
          <p:cNvPicPr>
            <a:picLocks noChangeAspect="1"/>
          </p:cNvPicPr>
          <p:nvPr/>
        </p:nvPicPr>
        <p:blipFill>
          <a:blip r:embed="rId6" cstate="print"/>
          <a:stretch>
            <a:fillRect/>
          </a:stretch>
        </p:blipFill>
        <p:spPr>
          <a:xfrm>
            <a:off x="3744257" y="3746656"/>
            <a:ext cx="523824" cy="523824"/>
          </a:xfrm>
          <a:prstGeom prst="rect">
            <a:avLst/>
          </a:prstGeom>
        </p:spPr>
      </p:pic>
      <p:pic>
        <p:nvPicPr>
          <p:cNvPr id="64" name="Picture 63" descr="Skyddsklader.jpg">
            <a:extLst>
              <a:ext uri="{FF2B5EF4-FFF2-40B4-BE49-F238E27FC236}">
                <a16:creationId xmlns:a16="http://schemas.microsoft.com/office/drawing/2014/main" id="{28DC479D-16E9-4334-9FF3-B655395AB1C7}"/>
              </a:ext>
            </a:extLst>
          </p:cNvPr>
          <p:cNvPicPr>
            <a:picLocks noChangeAspect="1"/>
          </p:cNvPicPr>
          <p:nvPr/>
        </p:nvPicPr>
        <p:blipFill>
          <a:blip r:embed="rId7" cstate="print"/>
          <a:stretch>
            <a:fillRect/>
          </a:stretch>
        </p:blipFill>
        <p:spPr>
          <a:xfrm>
            <a:off x="4783148" y="3826001"/>
            <a:ext cx="418029" cy="418029"/>
          </a:xfrm>
          <a:prstGeom prst="rect">
            <a:avLst/>
          </a:prstGeom>
        </p:spPr>
      </p:pic>
      <p:pic>
        <p:nvPicPr>
          <p:cNvPr id="67" name="Picture 2" descr="Brady PET Mandatory Protective Gloves Sign With Pictogram Only Text">
            <a:extLst>
              <a:ext uri="{FF2B5EF4-FFF2-40B4-BE49-F238E27FC236}">
                <a16:creationId xmlns:a16="http://schemas.microsoft.com/office/drawing/2014/main" id="{48D32A96-EACF-43DD-BCFA-5941172F5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4951" y="3794189"/>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EB1BCEC3-0AEC-4F1E-877B-F83690195AD4}"/>
              </a:ext>
            </a:extLst>
          </p:cNvPr>
          <p:cNvPicPr>
            <a:picLocks noChangeAspect="1"/>
          </p:cNvPicPr>
          <p:nvPr/>
        </p:nvPicPr>
        <p:blipFill>
          <a:blip r:embed="rId5"/>
          <a:stretch>
            <a:fillRect/>
          </a:stretch>
        </p:blipFill>
        <p:spPr>
          <a:xfrm>
            <a:off x="6154205" y="3747365"/>
            <a:ext cx="566708" cy="523115"/>
          </a:xfrm>
          <a:prstGeom prst="rect">
            <a:avLst/>
          </a:prstGeom>
        </p:spPr>
      </p:pic>
      <p:pic>
        <p:nvPicPr>
          <p:cNvPr id="70" name="Picture 69">
            <a:extLst>
              <a:ext uri="{FF2B5EF4-FFF2-40B4-BE49-F238E27FC236}">
                <a16:creationId xmlns:a16="http://schemas.microsoft.com/office/drawing/2014/main" id="{65C4EDD8-EAF4-4438-A778-3709934ECFB1}"/>
              </a:ext>
            </a:extLst>
          </p:cNvPr>
          <p:cNvPicPr>
            <a:picLocks noChangeAspect="1"/>
          </p:cNvPicPr>
          <p:nvPr/>
        </p:nvPicPr>
        <p:blipFill>
          <a:blip r:embed="rId9"/>
          <a:stretch>
            <a:fillRect/>
          </a:stretch>
        </p:blipFill>
        <p:spPr>
          <a:xfrm>
            <a:off x="8602719" y="2835476"/>
            <a:ext cx="596575" cy="564616"/>
          </a:xfrm>
          <a:prstGeom prst="rect">
            <a:avLst/>
          </a:prstGeom>
        </p:spPr>
      </p:pic>
      <p:pic>
        <p:nvPicPr>
          <p:cNvPr id="71" name="Picture 70">
            <a:extLst>
              <a:ext uri="{FF2B5EF4-FFF2-40B4-BE49-F238E27FC236}">
                <a16:creationId xmlns:a16="http://schemas.microsoft.com/office/drawing/2014/main" id="{A0909583-1D09-4A22-B351-EF30E385F334}"/>
              </a:ext>
            </a:extLst>
          </p:cNvPr>
          <p:cNvPicPr>
            <a:picLocks noChangeAspect="1"/>
          </p:cNvPicPr>
          <p:nvPr/>
        </p:nvPicPr>
        <p:blipFill>
          <a:blip r:embed="rId9"/>
          <a:stretch>
            <a:fillRect/>
          </a:stretch>
        </p:blipFill>
        <p:spPr>
          <a:xfrm>
            <a:off x="8602719" y="3698729"/>
            <a:ext cx="596575" cy="564616"/>
          </a:xfrm>
          <a:prstGeom prst="rect">
            <a:avLst/>
          </a:prstGeom>
        </p:spPr>
      </p:pic>
      <p:cxnSp>
        <p:nvCxnSpPr>
          <p:cNvPr id="15" name="Straight Connector 14">
            <a:extLst>
              <a:ext uri="{FF2B5EF4-FFF2-40B4-BE49-F238E27FC236}">
                <a16:creationId xmlns:a16="http://schemas.microsoft.com/office/drawing/2014/main" id="{3C74536A-63A8-4EE7-8AA4-3828513DC472}"/>
              </a:ext>
            </a:extLst>
          </p:cNvPr>
          <p:cNvCxnSpPr>
            <a:cxnSpLocks/>
          </p:cNvCxnSpPr>
          <p:nvPr/>
        </p:nvCxnSpPr>
        <p:spPr>
          <a:xfrm>
            <a:off x="814694" y="3555101"/>
            <a:ext cx="105448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0A83CF6-1DB6-4078-9315-5F337B7C7945}"/>
              </a:ext>
            </a:extLst>
          </p:cNvPr>
          <p:cNvPicPr>
            <a:picLocks noChangeAspect="1"/>
          </p:cNvPicPr>
          <p:nvPr/>
        </p:nvPicPr>
        <p:blipFill>
          <a:blip r:embed="rId10"/>
          <a:stretch>
            <a:fillRect/>
          </a:stretch>
        </p:blipFill>
        <p:spPr>
          <a:xfrm>
            <a:off x="7427585" y="3806853"/>
            <a:ext cx="483979" cy="469155"/>
          </a:xfrm>
          <a:prstGeom prst="rect">
            <a:avLst/>
          </a:prstGeom>
        </p:spPr>
      </p:pic>
      <p:pic>
        <p:nvPicPr>
          <p:cNvPr id="3078" name="Picture 6" descr="Husqvarna Kypärä Classic">
            <a:extLst>
              <a:ext uri="{FF2B5EF4-FFF2-40B4-BE49-F238E27FC236}">
                <a16:creationId xmlns:a16="http://schemas.microsoft.com/office/drawing/2014/main" id="{0181065C-73DE-47FA-BEE4-2E2BA7C136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1648" y="3578491"/>
            <a:ext cx="665539" cy="6655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612614E-604C-4BA3-883E-C92A079022D1}"/>
              </a:ext>
            </a:extLst>
          </p:cNvPr>
          <p:cNvSpPr txBox="1"/>
          <p:nvPr/>
        </p:nvSpPr>
        <p:spPr>
          <a:xfrm>
            <a:off x="9559289" y="4349018"/>
            <a:ext cx="2571739" cy="230797"/>
          </a:xfrm>
          <a:prstGeom prst="rect">
            <a:avLst/>
          </a:prstGeom>
          <a:solidFill>
            <a:schemeClr val="accent6">
              <a:lumMod val="20000"/>
              <a:lumOff val="80000"/>
            </a:schemeClr>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900" b="0" i="0" u="none" strike="noStrike" kern="1200" cap="none" spc="0" normalizeH="0" baseline="0" noProof="0" dirty="0">
                <a:ln>
                  <a:noFill/>
                </a:ln>
                <a:solidFill>
                  <a:prstClr val="black"/>
                </a:solidFill>
                <a:effectLst/>
                <a:uLnTx/>
                <a:uFillTx/>
                <a:latin typeface="Arial"/>
                <a:ea typeface="+mn-ea"/>
                <a:cs typeface="+mn-cs"/>
              </a:rPr>
              <a:t>Rekomenduojamas mišrus modelis</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pic>
        <p:nvPicPr>
          <p:cNvPr id="3074" name="Picture 2" descr="Allsigns International Ltd - Seat Belt Symbol">
            <a:extLst>
              <a:ext uri="{FF2B5EF4-FFF2-40B4-BE49-F238E27FC236}">
                <a16:creationId xmlns:a16="http://schemas.microsoft.com/office/drawing/2014/main" id="{EBC2D9F2-3350-401E-90BB-D8B3AA3627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191566" y="1937225"/>
            <a:ext cx="426147" cy="426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A98F31-DAA9-439B-9B37-A9F406EC2332}"/>
              </a:ext>
            </a:extLst>
          </p:cNvPr>
          <p:cNvSpPr txBox="1"/>
          <p:nvPr/>
        </p:nvSpPr>
        <p:spPr>
          <a:xfrm>
            <a:off x="9567124" y="2748183"/>
            <a:ext cx="2571749" cy="900246"/>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050" b="0" i="0" u="none" strike="noStrike" kern="1200" cap="none" spc="0" normalizeH="0" baseline="0" noProof="0" dirty="0">
                <a:ln>
                  <a:noFill/>
                </a:ln>
                <a:solidFill>
                  <a:prstClr val="black"/>
                </a:solidFill>
                <a:effectLst/>
                <a:uLnTx/>
                <a:uFillTx/>
                <a:latin typeface="Arial"/>
                <a:ea typeface="+mn-ea"/>
                <a:cs typeface="+mn-cs"/>
              </a:rPr>
              <a:t>Darbo drabužiai turi būti aiškiai matomi ir atitikti darbo aplinką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050" dirty="0">
                <a:solidFill>
                  <a:prstClr val="black"/>
                </a:solidFill>
                <a:latin typeface="Arial"/>
              </a:rPr>
              <a:t>Batai min. S3 klasės</a:t>
            </a:r>
            <a:endParaRPr lang="en-US" sz="1050" dirty="0">
              <a:solidFill>
                <a:prstClr val="black"/>
              </a:solidFill>
              <a:latin typeface="Arial"/>
            </a:endParaRPr>
          </a:p>
          <a:p>
            <a:pPr marL="285750" indent="-285750">
              <a:buFont typeface="Arial" panose="020B0604020202020204" pitchFamily="34" charset="0"/>
              <a:buChar char="•"/>
              <a:defRPr/>
            </a:pPr>
            <a:r>
              <a:rPr lang="lt-LT" sz="1050" dirty="0">
                <a:solidFill>
                  <a:prstClr val="black"/>
                </a:solidFill>
              </a:rPr>
              <a:t>Smulkinimo metu rekomenduojama kaukė</a:t>
            </a:r>
            <a:endParaRPr lang="en-US" sz="1050" dirty="0">
              <a:solidFill>
                <a:prstClr val="black"/>
              </a:solidFill>
            </a:endParaRPr>
          </a:p>
        </p:txBody>
      </p:sp>
      <p:pic>
        <p:nvPicPr>
          <p:cNvPr id="7" name="Picture 6">
            <a:extLst>
              <a:ext uri="{FF2B5EF4-FFF2-40B4-BE49-F238E27FC236}">
                <a16:creationId xmlns:a16="http://schemas.microsoft.com/office/drawing/2014/main" id="{906BE8E3-C6F0-4C45-BE11-882CD1C44DDA}"/>
              </a:ext>
            </a:extLst>
          </p:cNvPr>
          <p:cNvPicPr>
            <a:picLocks noChangeAspect="1"/>
          </p:cNvPicPr>
          <p:nvPr/>
        </p:nvPicPr>
        <p:blipFill>
          <a:blip r:embed="rId14"/>
          <a:stretch>
            <a:fillRect/>
          </a:stretch>
        </p:blipFill>
        <p:spPr>
          <a:xfrm>
            <a:off x="3684068" y="2785647"/>
            <a:ext cx="612469" cy="596630"/>
          </a:xfrm>
          <a:prstGeom prst="rect">
            <a:avLst/>
          </a:prstGeom>
        </p:spPr>
      </p:pic>
      <p:pic>
        <p:nvPicPr>
          <p:cNvPr id="1032" name="Picture 8" descr="Hand Protection Symbol - Safety Gloves Symbol, HD Png Download ,  Transparent Png Image - PNGitem">
            <a:extLst>
              <a:ext uri="{FF2B5EF4-FFF2-40B4-BE49-F238E27FC236}">
                <a16:creationId xmlns:a16="http://schemas.microsoft.com/office/drawing/2014/main" id="{9E64EEA9-F8BA-45F5-920F-BD4C6B2F1B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53671" y="2850593"/>
            <a:ext cx="554145" cy="57921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47B06720-B0CA-4EC2-885D-501F3F2B6D26}"/>
              </a:ext>
            </a:extLst>
          </p:cNvPr>
          <p:cNvSpPr/>
          <p:nvPr/>
        </p:nvSpPr>
        <p:spPr>
          <a:xfrm>
            <a:off x="9574958" y="1442999"/>
            <a:ext cx="255608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200" b="1" i="0" u="none" strike="noStrike" kern="1200" cap="all" spc="0" normalizeH="0" baseline="0" noProof="0" dirty="0">
                <a:ln>
                  <a:noFill/>
                </a:ln>
                <a:solidFill>
                  <a:srgbClr val="97999B"/>
                </a:solidFill>
                <a:effectLst/>
                <a:uLnTx/>
                <a:uFillTx/>
                <a:latin typeface="Arial"/>
                <a:ea typeface="Times New Roman"/>
                <a:cs typeface="Times New Roman"/>
              </a:rPr>
              <a:t>Kitos taisyklės ir gairės</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pic>
        <p:nvPicPr>
          <p:cNvPr id="50" name="Picture 49">
            <a:extLst>
              <a:ext uri="{FF2B5EF4-FFF2-40B4-BE49-F238E27FC236}">
                <a16:creationId xmlns:a16="http://schemas.microsoft.com/office/drawing/2014/main" id="{C4AEEC00-5EB6-4987-9078-33F6526DC278}"/>
              </a:ext>
            </a:extLst>
          </p:cNvPr>
          <p:cNvPicPr>
            <a:picLocks noChangeAspect="1"/>
          </p:cNvPicPr>
          <p:nvPr/>
        </p:nvPicPr>
        <p:blipFill>
          <a:blip r:embed="rId9"/>
          <a:stretch>
            <a:fillRect/>
          </a:stretch>
        </p:blipFill>
        <p:spPr>
          <a:xfrm>
            <a:off x="8602720" y="1837624"/>
            <a:ext cx="596575" cy="564616"/>
          </a:xfrm>
          <a:prstGeom prst="rect">
            <a:avLst/>
          </a:prstGeom>
        </p:spPr>
      </p:pic>
      <p:sp>
        <p:nvSpPr>
          <p:cNvPr id="51" name="TextBox 50">
            <a:extLst>
              <a:ext uri="{FF2B5EF4-FFF2-40B4-BE49-F238E27FC236}">
                <a16:creationId xmlns:a16="http://schemas.microsoft.com/office/drawing/2014/main" id="{EEB59499-CD1C-4490-843C-F765FAA86909}"/>
              </a:ext>
            </a:extLst>
          </p:cNvPr>
          <p:cNvSpPr txBox="1"/>
          <p:nvPr/>
        </p:nvSpPr>
        <p:spPr>
          <a:xfrm>
            <a:off x="4733612" y="4318241"/>
            <a:ext cx="1088965" cy="369332"/>
          </a:xfrm>
          <a:prstGeom prst="rect">
            <a:avLst/>
          </a:prstGeom>
          <a:noFill/>
        </p:spPr>
        <p:txBody>
          <a:bodyPr wrap="square" rtlCol="0">
            <a:spAutoFit/>
          </a:bodyPr>
          <a:lstStyle/>
          <a:p>
            <a:pPr lvl="0" algn="ctr">
              <a:defRPr/>
            </a:pPr>
            <a:r>
              <a:rPr lang="lt-LT" sz="900" dirty="0">
                <a:solidFill>
                  <a:prstClr val="black"/>
                </a:solidFill>
              </a:rPr>
              <a:t>Su apsauga nuo įpjovimo</a:t>
            </a:r>
            <a:endParaRPr lang="en-US" sz="900" dirty="0">
              <a:solidFill>
                <a:prstClr val="black"/>
              </a:solidFill>
            </a:endParaRPr>
          </a:p>
        </p:txBody>
      </p:sp>
      <p:sp>
        <p:nvSpPr>
          <p:cNvPr id="60" name="TextBox 59">
            <a:extLst>
              <a:ext uri="{FF2B5EF4-FFF2-40B4-BE49-F238E27FC236}">
                <a16:creationId xmlns:a16="http://schemas.microsoft.com/office/drawing/2014/main" id="{59DA7B65-9B3C-4D9B-B1A7-1AF714AA2219}"/>
              </a:ext>
            </a:extLst>
          </p:cNvPr>
          <p:cNvSpPr txBox="1"/>
          <p:nvPr/>
        </p:nvSpPr>
        <p:spPr>
          <a:xfrm>
            <a:off x="3514487" y="4318241"/>
            <a:ext cx="10889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solidFill>
                <a:effectLst/>
                <a:uLnTx/>
                <a:uFillTx/>
                <a:latin typeface="Arial"/>
                <a:ea typeface="+mn-ea"/>
                <a:cs typeface="+mn-cs"/>
              </a:rPr>
              <a:t>Su apsauga nuo įpjovimo</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Rounded Rectangle 36">
            <a:extLst>
              <a:ext uri="{FF2B5EF4-FFF2-40B4-BE49-F238E27FC236}">
                <a16:creationId xmlns:a16="http://schemas.microsoft.com/office/drawing/2014/main" id="{74F4DF25-E624-4623-B7A8-419E382B5C2A}"/>
              </a:ext>
            </a:extLst>
          </p:cNvPr>
          <p:cNvSpPr/>
          <p:nvPr/>
        </p:nvSpPr>
        <p:spPr>
          <a:xfrm>
            <a:off x="1582876" y="4840040"/>
            <a:ext cx="1597793" cy="350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200" b="0" i="0" u="none" strike="noStrike" kern="1200" cap="none" spc="0" normalizeH="0" baseline="0" noProof="0" dirty="0">
                <a:ln>
                  <a:noFill/>
                </a:ln>
                <a:solidFill>
                  <a:prstClr val="white"/>
                </a:solidFill>
                <a:effectLst/>
                <a:uLnTx/>
                <a:uFillTx/>
                <a:latin typeface="Arial"/>
                <a:ea typeface="+mn-ea"/>
                <a:cs typeface="+mn-cs"/>
              </a:rPr>
              <a:t>Aptarnavimas</a:t>
            </a:r>
            <a:endParaRPr kumimoji="0" lang="en-US" sz="1714"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72" name="Straight Connector 71">
            <a:extLst>
              <a:ext uri="{FF2B5EF4-FFF2-40B4-BE49-F238E27FC236}">
                <a16:creationId xmlns:a16="http://schemas.microsoft.com/office/drawing/2014/main" id="{F10BFD7A-6023-4EC9-8CF0-889B30C3552B}"/>
              </a:ext>
            </a:extLst>
          </p:cNvPr>
          <p:cNvCxnSpPr>
            <a:cxnSpLocks/>
          </p:cNvCxnSpPr>
          <p:nvPr/>
        </p:nvCxnSpPr>
        <p:spPr>
          <a:xfrm>
            <a:off x="823589" y="4666652"/>
            <a:ext cx="105448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 name="Graphic 3" descr="Tools">
            <a:extLst>
              <a:ext uri="{FF2B5EF4-FFF2-40B4-BE49-F238E27FC236}">
                <a16:creationId xmlns:a16="http://schemas.microsoft.com/office/drawing/2014/main" id="{2B062825-AD3E-4751-81AE-9F5AAB576E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3976" y="4803998"/>
            <a:ext cx="460399" cy="460399"/>
          </a:xfrm>
          <a:prstGeom prst="rect">
            <a:avLst/>
          </a:prstGeom>
        </p:spPr>
      </p:pic>
      <p:pic>
        <p:nvPicPr>
          <p:cNvPr id="73" name="Picture 72">
            <a:extLst>
              <a:ext uri="{FF2B5EF4-FFF2-40B4-BE49-F238E27FC236}">
                <a16:creationId xmlns:a16="http://schemas.microsoft.com/office/drawing/2014/main" id="{6E473114-5A18-4783-AAE7-F1E2C2EF1CA3}"/>
              </a:ext>
            </a:extLst>
          </p:cNvPr>
          <p:cNvPicPr>
            <a:picLocks noChangeAspect="1"/>
          </p:cNvPicPr>
          <p:nvPr/>
        </p:nvPicPr>
        <p:blipFill>
          <a:blip r:embed="rId14"/>
          <a:stretch>
            <a:fillRect/>
          </a:stretch>
        </p:blipFill>
        <p:spPr>
          <a:xfrm>
            <a:off x="3779662" y="4829014"/>
            <a:ext cx="540096" cy="526128"/>
          </a:xfrm>
          <a:prstGeom prst="rect">
            <a:avLst/>
          </a:prstGeom>
        </p:spPr>
      </p:pic>
      <p:pic>
        <p:nvPicPr>
          <p:cNvPr id="75" name="Picture 74" descr="Skyddsklader.jpg">
            <a:extLst>
              <a:ext uri="{FF2B5EF4-FFF2-40B4-BE49-F238E27FC236}">
                <a16:creationId xmlns:a16="http://schemas.microsoft.com/office/drawing/2014/main" id="{A1AF9D0E-B608-4B2A-BD65-10EC994FB71C}"/>
              </a:ext>
            </a:extLst>
          </p:cNvPr>
          <p:cNvPicPr>
            <a:picLocks noChangeAspect="1"/>
          </p:cNvPicPr>
          <p:nvPr/>
        </p:nvPicPr>
        <p:blipFill>
          <a:blip r:embed="rId7" cstate="print"/>
          <a:stretch>
            <a:fillRect/>
          </a:stretch>
        </p:blipFill>
        <p:spPr>
          <a:xfrm>
            <a:off x="4725342" y="4873890"/>
            <a:ext cx="309274" cy="309274"/>
          </a:xfrm>
          <a:prstGeom prst="rect">
            <a:avLst/>
          </a:prstGeom>
        </p:spPr>
      </p:pic>
      <p:pic>
        <p:nvPicPr>
          <p:cNvPr id="76" name="Picture 2" descr="Brady PET Mandatory Protective Gloves Sign With Pictogram Only Text">
            <a:extLst>
              <a:ext uri="{FF2B5EF4-FFF2-40B4-BE49-F238E27FC236}">
                <a16:creationId xmlns:a16="http://schemas.microsoft.com/office/drawing/2014/main" id="{BD3D0E23-E68B-4F69-BB1B-A5F5438773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6945" y="4868069"/>
            <a:ext cx="319418" cy="32091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945597B2-B62B-4D19-A535-CCC6E9656CD1}"/>
              </a:ext>
            </a:extLst>
          </p:cNvPr>
          <p:cNvPicPr>
            <a:picLocks noChangeAspect="1"/>
          </p:cNvPicPr>
          <p:nvPr/>
        </p:nvPicPr>
        <p:blipFill>
          <a:blip r:embed="rId5"/>
          <a:stretch>
            <a:fillRect/>
          </a:stretch>
        </p:blipFill>
        <p:spPr>
          <a:xfrm>
            <a:off x="6154205" y="4803998"/>
            <a:ext cx="566708" cy="523115"/>
          </a:xfrm>
          <a:prstGeom prst="rect">
            <a:avLst/>
          </a:prstGeom>
        </p:spPr>
      </p:pic>
      <p:pic>
        <p:nvPicPr>
          <p:cNvPr id="78" name="Picture 77">
            <a:extLst>
              <a:ext uri="{FF2B5EF4-FFF2-40B4-BE49-F238E27FC236}">
                <a16:creationId xmlns:a16="http://schemas.microsoft.com/office/drawing/2014/main" id="{6E7D8F80-C350-4E69-9DB7-B46FF1971A75}"/>
              </a:ext>
            </a:extLst>
          </p:cNvPr>
          <p:cNvPicPr>
            <a:picLocks noChangeAspect="1"/>
          </p:cNvPicPr>
          <p:nvPr/>
        </p:nvPicPr>
        <p:blipFill>
          <a:blip r:embed="rId9"/>
          <a:stretch>
            <a:fillRect/>
          </a:stretch>
        </p:blipFill>
        <p:spPr>
          <a:xfrm>
            <a:off x="8602719" y="4767652"/>
            <a:ext cx="554269" cy="524576"/>
          </a:xfrm>
          <a:prstGeom prst="rect">
            <a:avLst/>
          </a:prstGeom>
        </p:spPr>
      </p:pic>
      <p:sp>
        <p:nvSpPr>
          <p:cNvPr id="79" name="TextBox 78">
            <a:extLst>
              <a:ext uri="{FF2B5EF4-FFF2-40B4-BE49-F238E27FC236}">
                <a16:creationId xmlns:a16="http://schemas.microsoft.com/office/drawing/2014/main" id="{6F577DC5-6A7B-4E65-B5CE-0A756A3522B0}"/>
              </a:ext>
            </a:extLst>
          </p:cNvPr>
          <p:cNvSpPr txBox="1"/>
          <p:nvPr/>
        </p:nvSpPr>
        <p:spPr>
          <a:xfrm>
            <a:off x="9559290" y="4871103"/>
            <a:ext cx="2571749" cy="415498"/>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050" b="0" i="0" u="none" strike="noStrike" kern="1200" cap="none" spc="0" normalizeH="0" baseline="0" noProof="0" dirty="0">
                <a:ln>
                  <a:noFill/>
                </a:ln>
                <a:solidFill>
                  <a:prstClr val="black"/>
                </a:solidFill>
                <a:effectLst/>
                <a:uLnTx/>
                <a:uFillTx/>
                <a:latin typeface="Arial"/>
                <a:ea typeface="+mn-ea"/>
                <a:cs typeface="+mn-cs"/>
              </a:rPr>
              <a:t>Darbo drabužiai turi tikti priežiūros darbams</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80" name="Picture 79" descr="Skyddsglasogon.jpg">
            <a:extLst>
              <a:ext uri="{FF2B5EF4-FFF2-40B4-BE49-F238E27FC236}">
                <a16:creationId xmlns:a16="http://schemas.microsoft.com/office/drawing/2014/main" id="{992D9540-DEF9-4DD1-A83C-3648C857FD34}"/>
              </a:ext>
            </a:extLst>
          </p:cNvPr>
          <p:cNvPicPr>
            <a:picLocks noChangeAspect="1"/>
          </p:cNvPicPr>
          <p:nvPr/>
        </p:nvPicPr>
        <p:blipFill>
          <a:blip r:embed="rId3" cstate="print"/>
          <a:stretch>
            <a:fillRect/>
          </a:stretch>
        </p:blipFill>
        <p:spPr>
          <a:xfrm>
            <a:off x="7435771" y="4840040"/>
            <a:ext cx="466082" cy="466082"/>
          </a:xfrm>
          <a:prstGeom prst="rect">
            <a:avLst/>
          </a:prstGeom>
        </p:spPr>
      </p:pic>
      <p:cxnSp>
        <p:nvCxnSpPr>
          <p:cNvPr id="62" name="Straight Connector 61">
            <a:extLst>
              <a:ext uri="{FF2B5EF4-FFF2-40B4-BE49-F238E27FC236}">
                <a16:creationId xmlns:a16="http://schemas.microsoft.com/office/drawing/2014/main" id="{8AD4E409-17B0-4671-95CF-594CCF23F13D}"/>
              </a:ext>
            </a:extLst>
          </p:cNvPr>
          <p:cNvCxnSpPr>
            <a:cxnSpLocks/>
          </p:cNvCxnSpPr>
          <p:nvPr/>
        </p:nvCxnSpPr>
        <p:spPr>
          <a:xfrm>
            <a:off x="2812476" y="2682939"/>
            <a:ext cx="855593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Safety sign General warning | 300 * 264 mm">
            <a:extLst>
              <a:ext uri="{FF2B5EF4-FFF2-40B4-BE49-F238E27FC236}">
                <a16:creationId xmlns:a16="http://schemas.microsoft.com/office/drawing/2014/main" id="{57896AF1-0082-476D-A2FB-435443DFE02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5581" y="5572035"/>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44">
            <a:extLst>
              <a:ext uri="{FF2B5EF4-FFF2-40B4-BE49-F238E27FC236}">
                <a16:creationId xmlns:a16="http://schemas.microsoft.com/office/drawing/2014/main" id="{BF2FC4BB-91CB-4C15-A63A-424BE5A81068}"/>
              </a:ext>
            </a:extLst>
          </p:cNvPr>
          <p:cNvPicPr>
            <a:picLocks noChangeAspect="1"/>
          </p:cNvPicPr>
          <p:nvPr/>
        </p:nvPicPr>
        <p:blipFill>
          <a:blip r:embed="rId19"/>
          <a:stretch>
            <a:fillRect/>
          </a:stretch>
        </p:blipFill>
        <p:spPr>
          <a:xfrm>
            <a:off x="10393" y="1441059"/>
            <a:ext cx="1119281" cy="745721"/>
          </a:xfrm>
          <a:prstGeom prst="rect">
            <a:avLst/>
          </a:prstGeom>
        </p:spPr>
      </p:pic>
      <p:pic>
        <p:nvPicPr>
          <p:cNvPr id="4182" name="Picture 4181">
            <a:extLst>
              <a:ext uri="{FF2B5EF4-FFF2-40B4-BE49-F238E27FC236}">
                <a16:creationId xmlns:a16="http://schemas.microsoft.com/office/drawing/2014/main" id="{77477C82-2CC0-4BAD-A8FB-E6E98B9D6066}"/>
              </a:ext>
            </a:extLst>
          </p:cNvPr>
          <p:cNvPicPr>
            <a:picLocks noChangeAspect="1"/>
          </p:cNvPicPr>
          <p:nvPr/>
        </p:nvPicPr>
        <p:blipFill>
          <a:blip r:embed="rId20"/>
          <a:stretch>
            <a:fillRect/>
          </a:stretch>
        </p:blipFill>
        <p:spPr>
          <a:xfrm>
            <a:off x="205985" y="2753888"/>
            <a:ext cx="505671" cy="758506"/>
          </a:xfrm>
          <a:prstGeom prst="rect">
            <a:avLst/>
          </a:prstGeom>
        </p:spPr>
      </p:pic>
      <p:sp>
        <p:nvSpPr>
          <p:cNvPr id="63" name="TextBox 62">
            <a:hlinkClick r:id="rId21" action="ppaction://hlinksldjump"/>
            <a:extLst>
              <a:ext uri="{FF2B5EF4-FFF2-40B4-BE49-F238E27FC236}">
                <a16:creationId xmlns:a16="http://schemas.microsoft.com/office/drawing/2014/main" id="{3A04C571-0F2B-457D-9657-C6DCEE602B23}"/>
              </a:ext>
            </a:extLst>
          </p:cNvPr>
          <p:cNvSpPr txBox="1"/>
          <p:nvPr/>
        </p:nvSpPr>
        <p:spPr>
          <a:xfrm>
            <a:off x="3067713"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lt-LT" sz="1200" dirty="0"/>
              <a:t>ATGAL į pradžią</a:t>
            </a:r>
            <a:endParaRPr lang="en-US" sz="1200" dirty="0"/>
          </a:p>
        </p:txBody>
      </p:sp>
      <p:pic>
        <p:nvPicPr>
          <p:cNvPr id="2" name="Picture 1">
            <a:extLst>
              <a:ext uri="{FF2B5EF4-FFF2-40B4-BE49-F238E27FC236}">
                <a16:creationId xmlns:a16="http://schemas.microsoft.com/office/drawing/2014/main" id="{9D67E850-0B74-4537-BDD9-44234509A396}"/>
              </a:ext>
            </a:extLst>
          </p:cNvPr>
          <p:cNvPicPr>
            <a:picLocks noChangeAspect="1"/>
          </p:cNvPicPr>
          <p:nvPr/>
        </p:nvPicPr>
        <p:blipFill>
          <a:blip r:embed="rId22"/>
          <a:stretch>
            <a:fillRect/>
          </a:stretch>
        </p:blipFill>
        <p:spPr>
          <a:xfrm>
            <a:off x="10393" y="2211438"/>
            <a:ext cx="1034290" cy="647506"/>
          </a:xfrm>
          <a:prstGeom prst="rect">
            <a:avLst/>
          </a:prstGeom>
        </p:spPr>
      </p:pic>
      <p:pic>
        <p:nvPicPr>
          <p:cNvPr id="65" name="Picture 64" descr="Skyddsklader.jpg">
            <a:extLst>
              <a:ext uri="{FF2B5EF4-FFF2-40B4-BE49-F238E27FC236}">
                <a16:creationId xmlns:a16="http://schemas.microsoft.com/office/drawing/2014/main" id="{942E7578-D459-495E-9AA2-AF663832CAB9}"/>
              </a:ext>
            </a:extLst>
          </p:cNvPr>
          <p:cNvPicPr>
            <a:picLocks noChangeAspect="1"/>
          </p:cNvPicPr>
          <p:nvPr/>
        </p:nvPicPr>
        <p:blipFill>
          <a:blip r:embed="rId7" cstate="print"/>
          <a:stretch>
            <a:fillRect/>
          </a:stretch>
        </p:blipFill>
        <p:spPr>
          <a:xfrm>
            <a:off x="4793572" y="2911784"/>
            <a:ext cx="418029" cy="418029"/>
          </a:xfrm>
          <a:prstGeom prst="rect">
            <a:avLst/>
          </a:prstGeom>
        </p:spPr>
      </p:pic>
      <p:pic>
        <p:nvPicPr>
          <p:cNvPr id="66" name="Picture 65">
            <a:extLst>
              <a:ext uri="{FF2B5EF4-FFF2-40B4-BE49-F238E27FC236}">
                <a16:creationId xmlns:a16="http://schemas.microsoft.com/office/drawing/2014/main" id="{6D10FF46-5F71-4499-A3D5-A471E0A4EA58}"/>
              </a:ext>
            </a:extLst>
          </p:cNvPr>
          <p:cNvPicPr>
            <a:picLocks noChangeAspect="1"/>
          </p:cNvPicPr>
          <p:nvPr/>
        </p:nvPicPr>
        <p:blipFill>
          <a:blip r:embed="rId23"/>
          <a:stretch>
            <a:fillRect/>
          </a:stretch>
        </p:blipFill>
        <p:spPr>
          <a:xfrm>
            <a:off x="5445121" y="4854466"/>
            <a:ext cx="364626" cy="356393"/>
          </a:xfrm>
          <a:prstGeom prst="rect">
            <a:avLst/>
          </a:prstGeom>
        </p:spPr>
      </p:pic>
      <p:sp>
        <p:nvSpPr>
          <p:cNvPr id="5" name="TextBox 4">
            <a:extLst>
              <a:ext uri="{FF2B5EF4-FFF2-40B4-BE49-F238E27FC236}">
                <a16:creationId xmlns:a16="http://schemas.microsoft.com/office/drawing/2014/main" id="{3856096B-9E10-40BE-BA38-D848ED23B944}"/>
              </a:ext>
            </a:extLst>
          </p:cNvPr>
          <p:cNvSpPr txBox="1"/>
          <p:nvPr/>
        </p:nvSpPr>
        <p:spPr>
          <a:xfrm>
            <a:off x="5369513" y="5178058"/>
            <a:ext cx="638455" cy="276999"/>
          </a:xfrm>
          <a:prstGeom prst="rect">
            <a:avLst/>
          </a:prstGeom>
          <a:noFill/>
        </p:spPr>
        <p:txBody>
          <a:bodyPr wrap="square" rtlCol="0">
            <a:spAutoFit/>
          </a:bodyPr>
          <a:lstStyle/>
          <a:p>
            <a:r>
              <a:rPr lang="lt-LT" sz="600" dirty="0"/>
              <a:t>Dirbant</a:t>
            </a:r>
            <a:r>
              <a:rPr lang="en-US" sz="600" dirty="0"/>
              <a:t> &gt;2m </a:t>
            </a:r>
            <a:r>
              <a:rPr lang="lt-LT" sz="600" dirty="0"/>
              <a:t>aukštyje</a:t>
            </a:r>
            <a:endParaRPr lang="en-US" sz="600" dirty="0"/>
          </a:p>
        </p:txBody>
      </p:sp>
    </p:spTree>
    <p:extLst>
      <p:ext uri="{BB962C8B-B14F-4D97-AF65-F5344CB8AC3E}">
        <p14:creationId xmlns:p14="http://schemas.microsoft.com/office/powerpoint/2010/main" val="24504420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t-LT" dirty="0"/>
              <a:t>AAP</a:t>
            </a:r>
            <a:r>
              <a:rPr lang="en-US" dirty="0"/>
              <a:t> </a:t>
            </a:r>
            <a:r>
              <a:rPr lang="lt-LT" dirty="0"/>
              <a:t>LOGISTIKOJE</a:t>
            </a:r>
            <a:endParaRPr lang="en-US" dirty="0"/>
          </a:p>
        </p:txBody>
      </p:sp>
      <p:sp>
        <p:nvSpPr>
          <p:cNvPr id="3" name="Subtitle 2"/>
          <p:cNvSpPr>
            <a:spLocks noGrp="1"/>
          </p:cNvSpPr>
          <p:nvPr>
            <p:ph type="subTitle" idx="1"/>
          </p:nvPr>
        </p:nvSpPr>
        <p:spPr/>
        <p:txBody>
          <a:bodyPr/>
          <a:lstStyle/>
          <a:p>
            <a:r>
              <a:rPr lang="lt-LT" b="0" dirty="0"/>
              <a:t>Forest Divizija</a:t>
            </a:r>
            <a:endParaRPr lang="en-US" b="0" dirty="0"/>
          </a:p>
        </p:txBody>
      </p:sp>
      <p:pic>
        <p:nvPicPr>
          <p:cNvPr id="4" name="Picture 3">
            <a:extLst>
              <a:ext uri="{FF2B5EF4-FFF2-40B4-BE49-F238E27FC236}">
                <a16:creationId xmlns:a16="http://schemas.microsoft.com/office/drawing/2014/main" id="{7E08B195-005D-47FD-BBE6-AD265F43CB2F}"/>
              </a:ext>
            </a:extLst>
          </p:cNvPr>
          <p:cNvPicPr>
            <a:picLocks noChangeAspect="1"/>
          </p:cNvPicPr>
          <p:nvPr/>
        </p:nvPicPr>
        <p:blipFill>
          <a:blip r:embed="rId3"/>
          <a:stretch>
            <a:fillRect/>
          </a:stretch>
        </p:blipFill>
        <p:spPr>
          <a:xfrm>
            <a:off x="9230280" y="2182239"/>
            <a:ext cx="2499293" cy="2609018"/>
          </a:xfrm>
          <a:prstGeom prst="rect">
            <a:avLst/>
          </a:prstGeom>
        </p:spPr>
      </p:pic>
    </p:spTree>
    <p:extLst>
      <p:ext uri="{BB962C8B-B14F-4D97-AF65-F5344CB8AC3E}">
        <p14:creationId xmlns:p14="http://schemas.microsoft.com/office/powerpoint/2010/main" val="120521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7</a:t>
            </a:fld>
            <a:endParaRPr lang="en-US" sz="1000" b="1" dirty="0"/>
          </a:p>
        </p:txBody>
      </p:sp>
      <p:sp>
        <p:nvSpPr>
          <p:cNvPr id="23" name="Rectangle 22"/>
          <p:cNvSpPr/>
          <p:nvPr/>
        </p:nvSpPr>
        <p:spPr>
          <a:xfrm>
            <a:off x="3470208" y="1321170"/>
            <a:ext cx="881909" cy="276999"/>
          </a:xfrm>
          <a:prstGeom prst="rect">
            <a:avLst/>
          </a:prstGeom>
        </p:spPr>
        <p:txBody>
          <a:bodyPr wrap="none">
            <a:spAutoFit/>
          </a:bodyPr>
          <a:lstStyle/>
          <a:p>
            <a:pPr algn="ctr">
              <a:defRPr/>
            </a:pPr>
            <a:r>
              <a:rPr lang="lt-LT" sz="1200" b="1" cap="all" dirty="0">
                <a:solidFill>
                  <a:schemeClr val="tx2"/>
                </a:solidFill>
                <a:ea typeface="Times New Roman"/>
                <a:cs typeface="Times New Roman"/>
              </a:rPr>
              <a:t>AVALYNĖ</a:t>
            </a:r>
            <a:endParaRPr lang="en-US" sz="1200" b="1" cap="all" dirty="0">
              <a:solidFill>
                <a:schemeClr val="tx2"/>
              </a:solidFill>
              <a:ea typeface="Times New Roman"/>
              <a:cs typeface="Times New Roman"/>
            </a:endParaRPr>
          </a:p>
        </p:txBody>
      </p:sp>
      <p:sp>
        <p:nvSpPr>
          <p:cNvPr id="25" name="Rectangle 24"/>
          <p:cNvSpPr/>
          <p:nvPr/>
        </p:nvSpPr>
        <p:spPr>
          <a:xfrm>
            <a:off x="7025828" y="1291579"/>
            <a:ext cx="1000540"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AKIŲ APSAUGA</a:t>
            </a:r>
            <a:endParaRPr lang="en-US" sz="1200" b="1" cap="all" dirty="0">
              <a:solidFill>
                <a:schemeClr val="tx2"/>
              </a:solidFill>
              <a:ea typeface="Times New Roman"/>
              <a:cs typeface="Times New Roman"/>
            </a:endParaRPr>
          </a:p>
        </p:txBody>
      </p:sp>
      <p:sp>
        <p:nvSpPr>
          <p:cNvPr id="26" name="Rectangle 25"/>
          <p:cNvSpPr/>
          <p:nvPr/>
        </p:nvSpPr>
        <p:spPr>
          <a:xfrm>
            <a:off x="8057933" y="1313050"/>
            <a:ext cx="1439336"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KLAUSOS APSAUGA</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flipH="1">
            <a:off x="5760635" y="1577606"/>
            <a:ext cx="5061" cy="362357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6908023" y="1622021"/>
            <a:ext cx="14726" cy="348810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8173078" y="1679736"/>
            <a:ext cx="0" cy="343038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3643978" y="2683603"/>
            <a:ext cx="5676405"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Skyddsglasogon.jpg"/>
          <p:cNvPicPr>
            <a:picLocks noChangeAspect="1"/>
          </p:cNvPicPr>
          <p:nvPr/>
        </p:nvPicPr>
        <p:blipFill>
          <a:blip r:embed="rId3" cstate="print"/>
          <a:stretch>
            <a:fillRect/>
          </a:stretch>
        </p:blipFill>
        <p:spPr>
          <a:xfrm>
            <a:off x="7264835" y="2965817"/>
            <a:ext cx="564541" cy="564541"/>
          </a:xfrm>
          <a:prstGeom prst="rect">
            <a:avLst/>
          </a:prstGeom>
        </p:spPr>
      </p:pic>
      <p:sp>
        <p:nvSpPr>
          <p:cNvPr id="37" name="Rounded Rectangle 36"/>
          <p:cNvSpPr/>
          <p:nvPr/>
        </p:nvSpPr>
        <p:spPr>
          <a:xfrm>
            <a:off x="1661090" y="1773318"/>
            <a:ext cx="1618494"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Vairavimas </a:t>
            </a:r>
            <a:endParaRPr lang="en-US" sz="1200" dirty="0"/>
          </a:p>
        </p:txBody>
      </p:sp>
      <p:sp>
        <p:nvSpPr>
          <p:cNvPr id="40" name="Rounded Rectangle 39"/>
          <p:cNvSpPr/>
          <p:nvPr/>
        </p:nvSpPr>
        <p:spPr>
          <a:xfrm>
            <a:off x="1644568" y="2783457"/>
            <a:ext cx="1632600" cy="858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Darbas išlipus iš kabinos</a:t>
            </a:r>
            <a:endParaRPr lang="en-US" sz="1200" dirty="0"/>
          </a:p>
        </p:txBody>
      </p:sp>
      <p:sp>
        <p:nvSpPr>
          <p:cNvPr id="42" name="Rectangle 41"/>
          <p:cNvSpPr/>
          <p:nvPr/>
        </p:nvSpPr>
        <p:spPr>
          <a:xfrm>
            <a:off x="5693274" y="1296628"/>
            <a:ext cx="1257747" cy="461665"/>
          </a:xfrm>
          <a:prstGeom prst="rect">
            <a:avLst/>
          </a:prstGeom>
        </p:spPr>
        <p:txBody>
          <a:bodyPr wrap="square">
            <a:spAutoFit/>
          </a:bodyPr>
          <a:lstStyle/>
          <a:p>
            <a:pPr algn="ctr"/>
            <a:r>
              <a:rPr lang="lt-LT" sz="1200" b="1" cap="all" dirty="0">
                <a:solidFill>
                  <a:schemeClr val="tx2"/>
                </a:solidFill>
                <a:ea typeface="Times New Roman"/>
                <a:cs typeface="Times New Roman"/>
              </a:rPr>
              <a:t>GALVOS APSAUGA</a:t>
            </a:r>
            <a:endParaRPr lang="en-US" sz="1200" b="1" cap="all" dirty="0">
              <a:solidFill>
                <a:schemeClr val="tx2"/>
              </a:solidFill>
              <a:ea typeface="Times New Roman"/>
              <a:cs typeface="Times New Roman"/>
            </a:endParaRPr>
          </a:p>
        </p:txBody>
      </p:sp>
      <p:cxnSp>
        <p:nvCxnSpPr>
          <p:cNvPr id="52" name="Straight Connector 51"/>
          <p:cNvCxnSpPr>
            <a:cxnSpLocks/>
          </p:cNvCxnSpPr>
          <p:nvPr/>
        </p:nvCxnSpPr>
        <p:spPr>
          <a:xfrm>
            <a:off x="4457849" y="1622023"/>
            <a:ext cx="1" cy="357915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88636" y="1300337"/>
            <a:ext cx="1074170" cy="461665"/>
          </a:xfrm>
          <a:prstGeom prst="rect">
            <a:avLst/>
          </a:prstGeom>
        </p:spPr>
        <p:txBody>
          <a:bodyPr wrap="square">
            <a:spAutoFit/>
          </a:bodyPr>
          <a:lstStyle/>
          <a:p>
            <a:pPr algn="ctr"/>
            <a:r>
              <a:rPr lang="lt-LT" sz="1200" b="1" cap="all" dirty="0">
                <a:solidFill>
                  <a:schemeClr val="tx2"/>
                </a:solidFill>
                <a:ea typeface="Times New Roman"/>
                <a:cs typeface="Times New Roman"/>
              </a:rPr>
              <a:t>DARBO DRABUŽIAI</a:t>
            </a:r>
            <a:endParaRPr lang="en-US" sz="1200" b="1" cap="all" dirty="0">
              <a:solidFill>
                <a:schemeClr val="tx2"/>
              </a:solidFill>
              <a:ea typeface="Times New Roman"/>
              <a:cs typeface="Times New Roman"/>
            </a:endParaRPr>
          </a:p>
        </p:txBody>
      </p:sp>
      <p:sp>
        <p:nvSpPr>
          <p:cNvPr id="9" name="TextBox 8"/>
          <p:cNvSpPr txBox="1"/>
          <p:nvPr/>
        </p:nvSpPr>
        <p:spPr>
          <a:xfrm>
            <a:off x="1198501" y="5272433"/>
            <a:ext cx="10236748" cy="795527"/>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lang="lt-LT" sz="1400" dirty="0">
                <a:solidFill>
                  <a:prstClr val="black"/>
                </a:solidFill>
              </a:rPr>
              <a:t>Rizikos vertinimas ir darbo aprašymai nustato papildomas AAP</a:t>
            </a:r>
            <a:r>
              <a:rPr lang="en-US" sz="1400" dirty="0">
                <a:solidFill>
                  <a:schemeClr val="tx1"/>
                </a:solidFill>
              </a:rPr>
              <a:t>. </a:t>
            </a:r>
            <a:r>
              <a:rPr lang="lt-LT" sz="1400" dirty="0">
                <a:solidFill>
                  <a:schemeClr val="tx1"/>
                </a:solidFill>
              </a:rPr>
              <a:t>Darbo drabužiai visomis aplinkybėmis turi atitikti darbo sąlygas</a:t>
            </a:r>
            <a:r>
              <a:rPr lang="en-US" sz="1400" dirty="0">
                <a:solidFill>
                  <a:schemeClr val="tx1"/>
                </a:solidFill>
              </a:rPr>
              <a:t>. </a:t>
            </a:r>
          </a:p>
          <a:p>
            <a:r>
              <a:rPr lang="lt-LT" sz="1400" dirty="0">
                <a:solidFill>
                  <a:schemeClr val="tx1"/>
                </a:solidFill>
              </a:rPr>
              <a:t>Laikykitės vietos teisyklių </a:t>
            </a:r>
            <a:r>
              <a:rPr lang="en-US" sz="1400" dirty="0">
                <a:solidFill>
                  <a:schemeClr val="tx1"/>
                </a:solidFill>
              </a:rPr>
              <a:t>(</a:t>
            </a:r>
            <a:r>
              <a:rPr lang="lt-LT" sz="1400" dirty="0">
                <a:solidFill>
                  <a:schemeClr val="tx1"/>
                </a:solidFill>
              </a:rPr>
              <a:t>pvz. lentpjūvės, terminalo)</a:t>
            </a:r>
            <a:r>
              <a:rPr lang="en-US" sz="1400" dirty="0">
                <a:solidFill>
                  <a:schemeClr val="tx1"/>
                </a:solidFill>
              </a:rPr>
              <a:t>. </a:t>
            </a:r>
          </a:p>
          <a:p>
            <a:r>
              <a:rPr lang="lt-LT" sz="1400" dirty="0">
                <a:solidFill>
                  <a:schemeClr val="tx1"/>
                </a:solidFill>
              </a:rPr>
              <a:t>Pakrovimo ir iškrovmo metu draudžiama naudotis mobiliuoju telefonu</a:t>
            </a:r>
            <a:r>
              <a:rPr lang="en-US" sz="1400" dirty="0">
                <a:solidFill>
                  <a:schemeClr val="tx1"/>
                </a:solidFill>
              </a:rPr>
              <a:t>.</a:t>
            </a:r>
          </a:p>
        </p:txBody>
      </p:sp>
      <p:sp>
        <p:nvSpPr>
          <p:cNvPr id="3" name="TextBox 2">
            <a:extLst>
              <a:ext uri="{FF2B5EF4-FFF2-40B4-BE49-F238E27FC236}">
                <a16:creationId xmlns:a16="http://schemas.microsoft.com/office/drawing/2014/main" id="{78808632-8134-42AA-8B6D-5F6062C2633F}"/>
              </a:ext>
            </a:extLst>
          </p:cNvPr>
          <p:cNvSpPr txBox="1"/>
          <p:nvPr/>
        </p:nvSpPr>
        <p:spPr>
          <a:xfrm>
            <a:off x="3369185" y="1853759"/>
            <a:ext cx="6012939" cy="646331"/>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lt-LT" sz="1200" dirty="0"/>
              <a:t>Vairuodami užsisekite saugos diržus ir naudokite                                                laisvų rankų įrangą</a:t>
            </a:r>
          </a:p>
          <a:p>
            <a:pPr marL="285750" indent="-285750">
              <a:buFont typeface="Arial" panose="020B0604020202020204" pitchFamily="34" charset="0"/>
              <a:buChar char="•"/>
            </a:pPr>
            <a:r>
              <a:rPr lang="lt-LT" sz="1200" dirty="0"/>
              <a:t>Kabinos rėmas ir langai turi atitikti šalies įstatymus</a:t>
            </a:r>
            <a:endParaRPr lang="en-US" sz="1200" dirty="0"/>
          </a:p>
        </p:txBody>
      </p:sp>
      <p:sp>
        <p:nvSpPr>
          <p:cNvPr id="32" name="Rectangle 31">
            <a:extLst>
              <a:ext uri="{FF2B5EF4-FFF2-40B4-BE49-F238E27FC236}">
                <a16:creationId xmlns:a16="http://schemas.microsoft.com/office/drawing/2014/main" id="{6E74971C-BFEA-4F0D-939C-90A4A57B9FDD}"/>
              </a:ext>
            </a:extLst>
          </p:cNvPr>
          <p:cNvSpPr/>
          <p:nvPr/>
        </p:nvSpPr>
        <p:spPr>
          <a:xfrm>
            <a:off x="816655" y="598318"/>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t-LT" sz="2400" b="1" cap="all" dirty="0">
                <a:solidFill>
                  <a:schemeClr val="bg1"/>
                </a:solidFill>
                <a:ea typeface="Times New Roman"/>
                <a:cs typeface="Times New Roman"/>
              </a:rPr>
              <a:t>aap taisyklės logistikoje</a:t>
            </a:r>
            <a:endParaRPr lang="en-US" sz="2400" b="1" cap="all" dirty="0">
              <a:solidFill>
                <a:schemeClr val="bg1"/>
              </a:solidFill>
              <a:ea typeface="Times New Roman"/>
              <a:cs typeface="Times New Roman"/>
            </a:endParaRPr>
          </a:p>
        </p:txBody>
      </p:sp>
      <p:sp>
        <p:nvSpPr>
          <p:cNvPr id="30" name="TextBox 29">
            <a:hlinkClick r:id="rId4" action="ppaction://hlinksldjump"/>
            <a:extLst>
              <a:ext uri="{FF2B5EF4-FFF2-40B4-BE49-F238E27FC236}">
                <a16:creationId xmlns:a16="http://schemas.microsoft.com/office/drawing/2014/main" id="{EE93DE4E-A0CF-4879-9046-515F570C9EF7}"/>
              </a:ext>
            </a:extLst>
          </p:cNvPr>
          <p:cNvSpPr txBox="1"/>
          <p:nvPr/>
        </p:nvSpPr>
        <p:spPr>
          <a:xfrm>
            <a:off x="2929603" y="6580717"/>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lt-LT" sz="1200" dirty="0"/>
              <a:t>ATGAL į pradžią</a:t>
            </a:r>
            <a:endParaRPr lang="en-US" sz="1200" dirty="0"/>
          </a:p>
        </p:txBody>
      </p:sp>
      <p:sp>
        <p:nvSpPr>
          <p:cNvPr id="35" name="Rounded Rectangle 36">
            <a:extLst>
              <a:ext uri="{FF2B5EF4-FFF2-40B4-BE49-F238E27FC236}">
                <a16:creationId xmlns:a16="http://schemas.microsoft.com/office/drawing/2014/main" id="{C0D05F98-5019-41F8-AB66-8CF84EEB760C}"/>
              </a:ext>
            </a:extLst>
          </p:cNvPr>
          <p:cNvSpPr/>
          <p:nvPr/>
        </p:nvSpPr>
        <p:spPr>
          <a:xfrm rot="16200000">
            <a:off x="451154" y="2541682"/>
            <a:ext cx="1864854" cy="328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Miškavežiai, smulkintuvai</a:t>
            </a:r>
            <a:endParaRPr lang="en-US" sz="1200" dirty="0"/>
          </a:p>
        </p:txBody>
      </p:sp>
      <p:pic>
        <p:nvPicPr>
          <p:cNvPr id="5122" name="Picture 2" descr="Kuljetusvahingot – Tavarantoimittajat | Stora Enso">
            <a:extLst>
              <a:ext uri="{FF2B5EF4-FFF2-40B4-BE49-F238E27FC236}">
                <a16:creationId xmlns:a16="http://schemas.microsoft.com/office/drawing/2014/main" id="{203E0463-138F-4C9A-AADC-AF9ED401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 y="4071259"/>
            <a:ext cx="1163698" cy="737014"/>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6">
            <a:extLst>
              <a:ext uri="{FF2B5EF4-FFF2-40B4-BE49-F238E27FC236}">
                <a16:creationId xmlns:a16="http://schemas.microsoft.com/office/drawing/2014/main" id="{E13F2992-3DB8-43DF-B310-736D40BE66BB}"/>
              </a:ext>
            </a:extLst>
          </p:cNvPr>
          <p:cNvSpPr/>
          <p:nvPr/>
        </p:nvSpPr>
        <p:spPr>
          <a:xfrm rot="16200000">
            <a:off x="739943" y="4327562"/>
            <a:ext cx="1245242" cy="328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Laivai </a:t>
            </a:r>
            <a:endParaRPr lang="en-US" sz="1200" dirty="0"/>
          </a:p>
        </p:txBody>
      </p:sp>
      <p:sp>
        <p:nvSpPr>
          <p:cNvPr id="38" name="Rounded Rectangle 39">
            <a:extLst>
              <a:ext uri="{FF2B5EF4-FFF2-40B4-BE49-F238E27FC236}">
                <a16:creationId xmlns:a16="http://schemas.microsoft.com/office/drawing/2014/main" id="{DF735091-5684-4270-A2A7-1912EE90BFB4}"/>
              </a:ext>
            </a:extLst>
          </p:cNvPr>
          <p:cNvSpPr/>
          <p:nvPr/>
        </p:nvSpPr>
        <p:spPr>
          <a:xfrm>
            <a:off x="1644568" y="4722844"/>
            <a:ext cx="1632600" cy="3872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Uoste</a:t>
            </a:r>
            <a:r>
              <a:rPr lang="en-US" sz="1200" dirty="0"/>
              <a:t>: </a:t>
            </a:r>
            <a:r>
              <a:rPr lang="lt-LT" sz="1200" dirty="0"/>
              <a:t>pakrovimas ir iškrovimas</a:t>
            </a:r>
            <a:endParaRPr lang="en-US" sz="1200" dirty="0"/>
          </a:p>
        </p:txBody>
      </p:sp>
      <p:sp>
        <p:nvSpPr>
          <p:cNvPr id="39" name="Rounded Rectangle 39">
            <a:extLst>
              <a:ext uri="{FF2B5EF4-FFF2-40B4-BE49-F238E27FC236}">
                <a16:creationId xmlns:a16="http://schemas.microsoft.com/office/drawing/2014/main" id="{CC8DD25D-1652-4010-BD63-72E0ACD72778}"/>
              </a:ext>
            </a:extLst>
          </p:cNvPr>
          <p:cNvSpPr/>
          <p:nvPr/>
        </p:nvSpPr>
        <p:spPr>
          <a:xfrm>
            <a:off x="1654037" y="4040746"/>
            <a:ext cx="1632600" cy="3872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Jūroje </a:t>
            </a:r>
            <a:endParaRPr lang="en-US" sz="1200" dirty="0"/>
          </a:p>
        </p:txBody>
      </p:sp>
      <p:cxnSp>
        <p:nvCxnSpPr>
          <p:cNvPr id="49" name="Straight Connector 48">
            <a:extLst>
              <a:ext uri="{FF2B5EF4-FFF2-40B4-BE49-F238E27FC236}">
                <a16:creationId xmlns:a16="http://schemas.microsoft.com/office/drawing/2014/main" id="{8CBAEDB9-943D-4763-8906-C12F6C7D15E9}"/>
              </a:ext>
            </a:extLst>
          </p:cNvPr>
          <p:cNvCxnSpPr>
            <a:cxnSpLocks/>
          </p:cNvCxnSpPr>
          <p:nvPr/>
        </p:nvCxnSpPr>
        <p:spPr>
          <a:xfrm>
            <a:off x="875654" y="3806438"/>
            <a:ext cx="843979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FC2AC8A-AA7B-4C19-8AE5-CE1123C92B81}"/>
              </a:ext>
            </a:extLst>
          </p:cNvPr>
          <p:cNvPicPr>
            <a:picLocks noChangeAspect="1"/>
          </p:cNvPicPr>
          <p:nvPr/>
        </p:nvPicPr>
        <p:blipFill>
          <a:blip r:embed="rId6"/>
          <a:stretch>
            <a:fillRect/>
          </a:stretch>
        </p:blipFill>
        <p:spPr>
          <a:xfrm>
            <a:off x="6040542" y="2947932"/>
            <a:ext cx="630962" cy="582426"/>
          </a:xfrm>
          <a:prstGeom prst="rect">
            <a:avLst/>
          </a:prstGeom>
        </p:spPr>
      </p:pic>
      <p:pic>
        <p:nvPicPr>
          <p:cNvPr id="54" name="Picture 3" descr="999Store no Mobile Phone Allowed/Mobile Phone not Allowed Sign Board  Sticker (15x15 cm): Amazon.in: Industrial &amp;amp; Scientific">
            <a:extLst>
              <a:ext uri="{FF2B5EF4-FFF2-40B4-BE49-F238E27FC236}">
                <a16:creationId xmlns:a16="http://schemas.microsoft.com/office/drawing/2014/main" id="{FBFCED6C-4FEB-489D-91DC-76A246B8F1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5828" y="5670196"/>
            <a:ext cx="390308" cy="3903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Skyddsklader.jpg">
            <a:extLst>
              <a:ext uri="{FF2B5EF4-FFF2-40B4-BE49-F238E27FC236}">
                <a16:creationId xmlns:a16="http://schemas.microsoft.com/office/drawing/2014/main" id="{BCFD9B92-B464-417D-BA43-F236593794AC}"/>
              </a:ext>
            </a:extLst>
          </p:cNvPr>
          <p:cNvPicPr>
            <a:picLocks noChangeAspect="1"/>
          </p:cNvPicPr>
          <p:nvPr/>
        </p:nvPicPr>
        <p:blipFill>
          <a:blip r:embed="rId8" cstate="print"/>
          <a:stretch>
            <a:fillRect/>
          </a:stretch>
        </p:blipFill>
        <p:spPr>
          <a:xfrm>
            <a:off x="4654106" y="4047500"/>
            <a:ext cx="418029" cy="418029"/>
          </a:xfrm>
          <a:prstGeom prst="rect">
            <a:avLst/>
          </a:prstGeom>
        </p:spPr>
      </p:pic>
      <p:pic>
        <p:nvPicPr>
          <p:cNvPr id="59" name="Picture 58">
            <a:extLst>
              <a:ext uri="{FF2B5EF4-FFF2-40B4-BE49-F238E27FC236}">
                <a16:creationId xmlns:a16="http://schemas.microsoft.com/office/drawing/2014/main" id="{8ABE24FF-B11A-4671-A338-AE6333D1214E}"/>
              </a:ext>
            </a:extLst>
          </p:cNvPr>
          <p:cNvPicPr>
            <a:picLocks noChangeAspect="1"/>
          </p:cNvPicPr>
          <p:nvPr/>
        </p:nvPicPr>
        <p:blipFill>
          <a:blip r:embed="rId9"/>
          <a:stretch>
            <a:fillRect/>
          </a:stretch>
        </p:blipFill>
        <p:spPr>
          <a:xfrm>
            <a:off x="9886165" y="1639324"/>
            <a:ext cx="674224" cy="959409"/>
          </a:xfrm>
          <a:prstGeom prst="rect">
            <a:avLst/>
          </a:prstGeom>
          <a:ln>
            <a:noFill/>
          </a:ln>
          <a:effectLst>
            <a:outerShdw blurRad="292100" dist="139700" dir="2700000" algn="tl" rotWithShape="0">
              <a:srgbClr val="333333">
                <a:alpha val="65000"/>
              </a:srgbClr>
            </a:outerShdw>
          </a:effectLst>
        </p:spPr>
      </p:pic>
      <p:sp>
        <p:nvSpPr>
          <p:cNvPr id="61" name="TextBox 60">
            <a:extLst>
              <a:ext uri="{FF2B5EF4-FFF2-40B4-BE49-F238E27FC236}">
                <a16:creationId xmlns:a16="http://schemas.microsoft.com/office/drawing/2014/main" id="{5976BF6A-E27E-49EB-98D4-0CC8B6CD5D4A}"/>
              </a:ext>
            </a:extLst>
          </p:cNvPr>
          <p:cNvSpPr txBox="1"/>
          <p:nvPr/>
        </p:nvSpPr>
        <p:spPr>
          <a:xfrm>
            <a:off x="9315450" y="2882042"/>
            <a:ext cx="2763658" cy="1015663"/>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lt-LT" sz="1000" dirty="0"/>
              <a:t>Atliekant darbus išlipus iš kabinos</a:t>
            </a:r>
            <a:endParaRPr lang="en-US" sz="1000" dirty="0"/>
          </a:p>
          <a:p>
            <a:pPr marL="285750" indent="-285750">
              <a:buFont typeface="Arial" panose="020B0604020202020204" pitchFamily="34" charset="0"/>
              <a:buChar char="•"/>
            </a:pPr>
            <a:r>
              <a:rPr lang="lt-LT" sz="1000" dirty="0"/>
              <a:t>Drabužiai turi būti su šviesą atspindinčiais elementais</a:t>
            </a:r>
            <a:r>
              <a:rPr lang="en-US" sz="1000" dirty="0"/>
              <a:t> </a:t>
            </a:r>
          </a:p>
          <a:p>
            <a:pPr marL="285750" indent="-285750">
              <a:buFont typeface="Arial" panose="020B0604020202020204" pitchFamily="34" charset="0"/>
              <a:buChar char="•"/>
            </a:pPr>
            <a:r>
              <a:rPr lang="lt-LT" sz="1000" dirty="0">
                <a:solidFill>
                  <a:prstClr val="black"/>
                </a:solidFill>
              </a:rPr>
              <a:t>Smulkinimo metu rekomenduojama kaukė</a:t>
            </a:r>
            <a:endParaRPr lang="en-US" sz="1000" dirty="0">
              <a:solidFill>
                <a:prstClr val="black"/>
              </a:solidFill>
            </a:endParaRPr>
          </a:p>
          <a:p>
            <a:pPr marL="285750" indent="-285750">
              <a:buFont typeface="Arial" panose="020B0604020202020204" pitchFamily="34" charset="0"/>
              <a:buChar char="•"/>
            </a:pPr>
            <a:r>
              <a:rPr lang="lt-LT" sz="1000" dirty="0">
                <a:solidFill>
                  <a:prstClr val="black"/>
                </a:solidFill>
              </a:rPr>
              <a:t>Batai min. S3 klasės</a:t>
            </a:r>
            <a:endParaRPr lang="en-US" sz="1000" dirty="0">
              <a:solidFill>
                <a:prstClr val="black"/>
              </a:solidFill>
            </a:endParaRPr>
          </a:p>
        </p:txBody>
      </p:sp>
      <p:pic>
        <p:nvPicPr>
          <p:cNvPr id="62" name="Picture 2" descr="Allsigns International Ltd - Seat Belt Symbol">
            <a:extLst>
              <a:ext uri="{FF2B5EF4-FFF2-40B4-BE49-F238E27FC236}">
                <a16:creationId xmlns:a16="http://schemas.microsoft.com/office/drawing/2014/main" id="{0D9187A7-C050-410F-BFDB-07F037FEC6B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954991" y="1882729"/>
            <a:ext cx="436174" cy="4361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574F1B77-B821-4D35-8C65-400BBA006D6D}"/>
              </a:ext>
            </a:extLst>
          </p:cNvPr>
          <p:cNvPicPr>
            <a:picLocks noChangeAspect="1"/>
          </p:cNvPicPr>
          <p:nvPr/>
        </p:nvPicPr>
        <p:blipFill>
          <a:blip r:embed="rId12"/>
          <a:stretch>
            <a:fillRect/>
          </a:stretch>
        </p:blipFill>
        <p:spPr>
          <a:xfrm>
            <a:off x="3618604" y="2890033"/>
            <a:ext cx="719794" cy="701179"/>
          </a:xfrm>
          <a:prstGeom prst="rect">
            <a:avLst/>
          </a:prstGeom>
        </p:spPr>
      </p:pic>
      <p:pic>
        <p:nvPicPr>
          <p:cNvPr id="65" name="Picture 64">
            <a:extLst>
              <a:ext uri="{FF2B5EF4-FFF2-40B4-BE49-F238E27FC236}">
                <a16:creationId xmlns:a16="http://schemas.microsoft.com/office/drawing/2014/main" id="{1B858A79-3D70-4899-91A1-84F349169655}"/>
              </a:ext>
            </a:extLst>
          </p:cNvPr>
          <p:cNvPicPr>
            <a:picLocks noChangeAspect="1"/>
          </p:cNvPicPr>
          <p:nvPr/>
        </p:nvPicPr>
        <p:blipFill>
          <a:blip r:embed="rId12"/>
          <a:stretch>
            <a:fillRect/>
          </a:stretch>
        </p:blipFill>
        <p:spPr>
          <a:xfrm>
            <a:off x="3618604" y="4549249"/>
            <a:ext cx="589426" cy="574183"/>
          </a:xfrm>
          <a:prstGeom prst="rect">
            <a:avLst/>
          </a:prstGeom>
        </p:spPr>
      </p:pic>
      <p:pic>
        <p:nvPicPr>
          <p:cNvPr id="66" name="Picture 65">
            <a:extLst>
              <a:ext uri="{FF2B5EF4-FFF2-40B4-BE49-F238E27FC236}">
                <a16:creationId xmlns:a16="http://schemas.microsoft.com/office/drawing/2014/main" id="{0F5EC04B-B417-462B-9CFA-80DA3C178B4D}"/>
              </a:ext>
            </a:extLst>
          </p:cNvPr>
          <p:cNvPicPr>
            <a:picLocks noChangeAspect="1"/>
          </p:cNvPicPr>
          <p:nvPr/>
        </p:nvPicPr>
        <p:blipFill>
          <a:blip r:embed="rId12"/>
          <a:stretch>
            <a:fillRect/>
          </a:stretch>
        </p:blipFill>
        <p:spPr>
          <a:xfrm>
            <a:off x="3618604" y="3968850"/>
            <a:ext cx="589426" cy="574183"/>
          </a:xfrm>
          <a:prstGeom prst="rect">
            <a:avLst/>
          </a:prstGeom>
        </p:spPr>
      </p:pic>
      <p:sp>
        <p:nvSpPr>
          <p:cNvPr id="67" name="TextBox 66">
            <a:extLst>
              <a:ext uri="{FF2B5EF4-FFF2-40B4-BE49-F238E27FC236}">
                <a16:creationId xmlns:a16="http://schemas.microsoft.com/office/drawing/2014/main" id="{323B53DF-B7A6-42B7-A172-79102E007368}"/>
              </a:ext>
            </a:extLst>
          </p:cNvPr>
          <p:cNvSpPr txBox="1"/>
          <p:nvPr/>
        </p:nvSpPr>
        <p:spPr>
          <a:xfrm>
            <a:off x="9315450" y="3964756"/>
            <a:ext cx="2763660" cy="707886"/>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lt-LT" sz="1000" dirty="0"/>
              <a:t>Darbo drabužiai turi būti aiškiai matomi</a:t>
            </a:r>
            <a:r>
              <a:rPr lang="en-US" sz="1000" dirty="0"/>
              <a:t> </a:t>
            </a:r>
          </a:p>
          <a:p>
            <a:pPr marL="285750" indent="-285750">
              <a:buFont typeface="Arial" panose="020B0604020202020204" pitchFamily="34" charset="0"/>
              <a:buChar char="•"/>
            </a:pPr>
            <a:r>
              <a:rPr lang="lt-LT" sz="1000" dirty="0"/>
              <a:t>AAP turi atitikti darbo aplinką </a:t>
            </a:r>
            <a:r>
              <a:rPr lang="en-US" sz="1000" dirty="0"/>
              <a:t>(</a:t>
            </a:r>
            <a:r>
              <a:rPr lang="lt-LT" sz="1000" dirty="0"/>
              <a:t>pvz. audros metu</a:t>
            </a:r>
            <a:r>
              <a:rPr lang="en-US" sz="1000" dirty="0"/>
              <a:t>)</a:t>
            </a:r>
          </a:p>
          <a:p>
            <a:pPr marL="285750" indent="-285750">
              <a:buFont typeface="Arial" panose="020B0604020202020204" pitchFamily="34" charset="0"/>
              <a:buChar char="•"/>
            </a:pPr>
            <a:r>
              <a:rPr lang="lt-LT" sz="1000" dirty="0">
                <a:solidFill>
                  <a:prstClr val="black"/>
                </a:solidFill>
              </a:rPr>
              <a:t>Batai min. </a:t>
            </a:r>
            <a:r>
              <a:rPr lang="en-US" sz="1000" dirty="0">
                <a:solidFill>
                  <a:prstClr val="black"/>
                </a:solidFill>
              </a:rPr>
              <a:t>S3</a:t>
            </a:r>
            <a:r>
              <a:rPr lang="en-US" sz="1000" dirty="0"/>
              <a:t> </a:t>
            </a:r>
            <a:r>
              <a:rPr lang="lt-LT" sz="1000" dirty="0"/>
              <a:t>klasės</a:t>
            </a:r>
            <a:endParaRPr lang="en-US" sz="1000" dirty="0"/>
          </a:p>
        </p:txBody>
      </p:sp>
      <p:pic>
        <p:nvPicPr>
          <p:cNvPr id="69" name="Picture 8" descr="Hand Protection Symbol - Safety Gloves Symbol, HD Png Download ,  Transparent Png Image - PNGitem">
            <a:extLst>
              <a:ext uri="{FF2B5EF4-FFF2-40B4-BE49-F238E27FC236}">
                <a16:creationId xmlns:a16="http://schemas.microsoft.com/office/drawing/2014/main" id="{4CADE937-DB1C-46B6-B95F-A648963A2F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8057" y="2951141"/>
            <a:ext cx="554145" cy="57921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Skyddsklader.jpg">
            <a:extLst>
              <a:ext uri="{FF2B5EF4-FFF2-40B4-BE49-F238E27FC236}">
                <a16:creationId xmlns:a16="http://schemas.microsoft.com/office/drawing/2014/main" id="{F01FC324-AEE5-44B9-ACBE-4C145E9A2953}"/>
              </a:ext>
            </a:extLst>
          </p:cNvPr>
          <p:cNvPicPr>
            <a:picLocks noChangeAspect="1"/>
          </p:cNvPicPr>
          <p:nvPr/>
        </p:nvPicPr>
        <p:blipFill>
          <a:blip r:embed="rId8" cstate="print"/>
          <a:stretch>
            <a:fillRect/>
          </a:stretch>
        </p:blipFill>
        <p:spPr>
          <a:xfrm>
            <a:off x="4654106" y="4631459"/>
            <a:ext cx="418029" cy="418029"/>
          </a:xfrm>
          <a:prstGeom prst="rect">
            <a:avLst/>
          </a:prstGeom>
        </p:spPr>
      </p:pic>
      <p:pic>
        <p:nvPicPr>
          <p:cNvPr id="46" name="Picture 45">
            <a:extLst>
              <a:ext uri="{FF2B5EF4-FFF2-40B4-BE49-F238E27FC236}">
                <a16:creationId xmlns:a16="http://schemas.microsoft.com/office/drawing/2014/main" id="{ECE92C01-95EB-4115-A606-9E6B724C88F2}"/>
              </a:ext>
            </a:extLst>
          </p:cNvPr>
          <p:cNvPicPr>
            <a:picLocks noChangeAspect="1"/>
          </p:cNvPicPr>
          <p:nvPr/>
        </p:nvPicPr>
        <p:blipFill>
          <a:blip r:embed="rId6"/>
          <a:stretch>
            <a:fillRect/>
          </a:stretch>
        </p:blipFill>
        <p:spPr>
          <a:xfrm>
            <a:off x="6072166" y="4624726"/>
            <a:ext cx="455681" cy="420628"/>
          </a:xfrm>
          <a:prstGeom prst="rect">
            <a:avLst/>
          </a:prstGeom>
        </p:spPr>
      </p:pic>
      <p:pic>
        <p:nvPicPr>
          <p:cNvPr id="4" name="Picture 3">
            <a:extLst>
              <a:ext uri="{FF2B5EF4-FFF2-40B4-BE49-F238E27FC236}">
                <a16:creationId xmlns:a16="http://schemas.microsoft.com/office/drawing/2014/main" id="{52C2748A-018E-41DF-82EA-BA94524ABFE9}"/>
              </a:ext>
            </a:extLst>
          </p:cNvPr>
          <p:cNvPicPr>
            <a:picLocks noChangeAspect="1"/>
          </p:cNvPicPr>
          <p:nvPr/>
        </p:nvPicPr>
        <p:blipFill>
          <a:blip r:embed="rId14"/>
          <a:stretch>
            <a:fillRect/>
          </a:stretch>
        </p:blipFill>
        <p:spPr>
          <a:xfrm>
            <a:off x="8506546" y="3027100"/>
            <a:ext cx="501676" cy="482625"/>
          </a:xfrm>
          <a:prstGeom prst="rect">
            <a:avLst/>
          </a:prstGeom>
        </p:spPr>
      </p:pic>
      <p:pic>
        <p:nvPicPr>
          <p:cNvPr id="6" name="Picture 5">
            <a:extLst>
              <a:ext uri="{FF2B5EF4-FFF2-40B4-BE49-F238E27FC236}">
                <a16:creationId xmlns:a16="http://schemas.microsoft.com/office/drawing/2014/main" id="{53A8A8BA-D004-44BB-B7DF-7202BE4AD650}"/>
              </a:ext>
            </a:extLst>
          </p:cNvPr>
          <p:cNvPicPr>
            <a:picLocks noChangeAspect="1"/>
          </p:cNvPicPr>
          <p:nvPr/>
        </p:nvPicPr>
        <p:blipFill>
          <a:blip r:embed="rId14"/>
          <a:stretch>
            <a:fillRect/>
          </a:stretch>
        </p:blipFill>
        <p:spPr>
          <a:xfrm>
            <a:off x="8510060" y="4047500"/>
            <a:ext cx="501676" cy="482625"/>
          </a:xfrm>
          <a:prstGeom prst="rect">
            <a:avLst/>
          </a:prstGeom>
        </p:spPr>
      </p:pic>
      <p:pic>
        <p:nvPicPr>
          <p:cNvPr id="7" name="Picture 6">
            <a:extLst>
              <a:ext uri="{FF2B5EF4-FFF2-40B4-BE49-F238E27FC236}">
                <a16:creationId xmlns:a16="http://schemas.microsoft.com/office/drawing/2014/main" id="{CE64077A-6C94-4C1C-9D0F-5D8D203523B1}"/>
              </a:ext>
            </a:extLst>
          </p:cNvPr>
          <p:cNvPicPr>
            <a:picLocks noChangeAspect="1"/>
          </p:cNvPicPr>
          <p:nvPr/>
        </p:nvPicPr>
        <p:blipFill>
          <a:blip r:embed="rId14"/>
          <a:stretch>
            <a:fillRect/>
          </a:stretch>
        </p:blipFill>
        <p:spPr>
          <a:xfrm>
            <a:off x="8526763" y="4593727"/>
            <a:ext cx="501676" cy="482625"/>
          </a:xfrm>
          <a:prstGeom prst="rect">
            <a:avLst/>
          </a:prstGeom>
        </p:spPr>
      </p:pic>
      <p:pic>
        <p:nvPicPr>
          <p:cNvPr id="11" name="Picture 10">
            <a:extLst>
              <a:ext uri="{FF2B5EF4-FFF2-40B4-BE49-F238E27FC236}">
                <a16:creationId xmlns:a16="http://schemas.microsoft.com/office/drawing/2014/main" id="{7BD28722-3D03-4EDA-9E32-AE181291515C}"/>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20000"/>
                    </a14:imgEffect>
                  </a14:imgLayer>
                </a14:imgProps>
              </a:ext>
            </a:extLst>
          </a:blip>
          <a:stretch>
            <a:fillRect/>
          </a:stretch>
        </p:blipFill>
        <p:spPr>
          <a:xfrm>
            <a:off x="4496935" y="2932278"/>
            <a:ext cx="606750" cy="598082"/>
          </a:xfrm>
          <a:prstGeom prst="rect">
            <a:avLst/>
          </a:prstGeom>
        </p:spPr>
      </p:pic>
      <p:pic>
        <p:nvPicPr>
          <p:cNvPr id="58" name="Picture 8" descr="Hand Protection Symbol - Safety Gloves Symbol, HD Png Download ,  Transparent Png Image - PNGitem">
            <a:extLst>
              <a:ext uri="{FF2B5EF4-FFF2-40B4-BE49-F238E27FC236}">
                <a16:creationId xmlns:a16="http://schemas.microsoft.com/office/drawing/2014/main" id="{B6C9DC60-9252-4079-B789-1008EAACD4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4461" y="4631459"/>
            <a:ext cx="443667" cy="46374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afety sign General warning | 300 * 264 mm">
            <a:extLst>
              <a:ext uri="{FF2B5EF4-FFF2-40B4-BE49-F238E27FC236}">
                <a16:creationId xmlns:a16="http://schemas.microsoft.com/office/drawing/2014/main" id="{D3BCD028-9E69-4316-A4EF-282F21AB4B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645" y="5437156"/>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and Protection Symbol - Safety Gloves Symbol, HD Png Download ,  Transparent Png Image - PNGitem">
            <a:extLst>
              <a:ext uri="{FF2B5EF4-FFF2-40B4-BE49-F238E27FC236}">
                <a16:creationId xmlns:a16="http://schemas.microsoft.com/office/drawing/2014/main" id="{1AAEFBD9-7FBC-4B27-A5C6-9CEC28DF50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4461" y="4009442"/>
            <a:ext cx="443667" cy="463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ree, outdoor, truck, road&#10;&#10;Description automatically generated">
            <a:extLst>
              <a:ext uri="{FF2B5EF4-FFF2-40B4-BE49-F238E27FC236}">
                <a16:creationId xmlns:a16="http://schemas.microsoft.com/office/drawing/2014/main" id="{9CF2DF98-A352-4242-9942-BC5D95175ADC}"/>
              </a:ext>
            </a:extLst>
          </p:cNvPr>
          <p:cNvPicPr>
            <a:picLocks noChangeAspect="1"/>
          </p:cNvPicPr>
          <p:nvPr/>
        </p:nvPicPr>
        <p:blipFill>
          <a:blip r:embed="rId18"/>
          <a:stretch>
            <a:fillRect/>
          </a:stretch>
        </p:blipFill>
        <p:spPr>
          <a:xfrm>
            <a:off x="205221" y="1910050"/>
            <a:ext cx="728993" cy="1094173"/>
          </a:xfrm>
          <a:prstGeom prst="rect">
            <a:avLst/>
          </a:prstGeom>
        </p:spPr>
      </p:pic>
      <p:pic>
        <p:nvPicPr>
          <p:cNvPr id="2" name="Picture 1">
            <a:extLst>
              <a:ext uri="{FF2B5EF4-FFF2-40B4-BE49-F238E27FC236}">
                <a16:creationId xmlns:a16="http://schemas.microsoft.com/office/drawing/2014/main" id="{21F3F52B-1F6C-4FC9-9661-7DC2A27C417A}"/>
              </a:ext>
            </a:extLst>
          </p:cNvPr>
          <p:cNvPicPr>
            <a:picLocks noChangeAspect="1"/>
          </p:cNvPicPr>
          <p:nvPr/>
        </p:nvPicPr>
        <p:blipFill>
          <a:blip r:embed="rId19"/>
          <a:stretch>
            <a:fillRect/>
          </a:stretch>
        </p:blipFill>
        <p:spPr>
          <a:xfrm>
            <a:off x="1562" y="3035506"/>
            <a:ext cx="1131506" cy="708367"/>
          </a:xfrm>
          <a:prstGeom prst="rect">
            <a:avLst/>
          </a:prstGeom>
        </p:spPr>
      </p:pic>
    </p:spTree>
    <p:extLst>
      <p:ext uri="{BB962C8B-B14F-4D97-AF65-F5344CB8AC3E}">
        <p14:creationId xmlns:p14="http://schemas.microsoft.com/office/powerpoint/2010/main" val="316437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460179"/>
            <a:ext cx="7524000" cy="2149714"/>
          </a:xfrm>
        </p:spPr>
        <p:txBody>
          <a:bodyPr/>
          <a:lstStyle/>
          <a:p>
            <a:r>
              <a:rPr lang="lt-LT" sz="4000" dirty="0">
                <a:ea typeface="League Spartan" charset="0"/>
                <a:cs typeface="Poppins" pitchFamily="2" charset="77"/>
              </a:rPr>
              <a:t>AAP LAUKO DARBAMS</a:t>
            </a:r>
            <a:r>
              <a:rPr lang="en-US" sz="4000" dirty="0">
                <a:ea typeface="League Spartan" charset="0"/>
                <a:cs typeface="Poppins" pitchFamily="2" charset="77"/>
              </a:rPr>
              <a:t>, </a:t>
            </a:r>
            <a:r>
              <a:rPr lang="lt-LT" sz="4000" dirty="0">
                <a:ea typeface="League Spartan" charset="0"/>
                <a:cs typeface="Poppins" pitchFamily="2" charset="77"/>
              </a:rPr>
              <a:t>INVENTORIZACIJAI, PLANAVIMO DARBAMS</a:t>
            </a:r>
            <a:endParaRPr lang="en-US" sz="4000" dirty="0">
              <a:ea typeface="League Spartan" charset="0"/>
              <a:cs typeface="Poppins" pitchFamily="2" charset="77"/>
            </a:endParaRPr>
          </a:p>
        </p:txBody>
      </p:sp>
      <p:sp>
        <p:nvSpPr>
          <p:cNvPr id="3" name="Subtitle 2"/>
          <p:cNvSpPr>
            <a:spLocks noGrp="1"/>
          </p:cNvSpPr>
          <p:nvPr>
            <p:ph type="subTitle" idx="1"/>
          </p:nvPr>
        </p:nvSpPr>
        <p:spPr>
          <a:xfrm>
            <a:off x="648000" y="3770069"/>
            <a:ext cx="7524000" cy="1398321"/>
          </a:xfrm>
        </p:spPr>
        <p:txBody>
          <a:bodyPr/>
          <a:lstStyle/>
          <a:p>
            <a:r>
              <a:rPr lang="lt-LT" sz="3600" b="0" dirty="0"/>
              <a:t>Forest Divizija</a:t>
            </a:r>
            <a:endParaRPr lang="en-US" sz="3600" b="0" dirty="0"/>
          </a:p>
        </p:txBody>
      </p:sp>
      <p:pic>
        <p:nvPicPr>
          <p:cNvPr id="5" name="Picture 4">
            <a:extLst>
              <a:ext uri="{FF2B5EF4-FFF2-40B4-BE49-F238E27FC236}">
                <a16:creationId xmlns:a16="http://schemas.microsoft.com/office/drawing/2014/main" id="{A6E906CC-ACEE-4532-AD7B-CED3EF80EA48}"/>
              </a:ext>
            </a:extLst>
          </p:cNvPr>
          <p:cNvPicPr>
            <a:picLocks noChangeAspect="1"/>
          </p:cNvPicPr>
          <p:nvPr/>
        </p:nvPicPr>
        <p:blipFill>
          <a:blip r:embed="rId3"/>
          <a:stretch>
            <a:fillRect/>
          </a:stretch>
        </p:blipFill>
        <p:spPr>
          <a:xfrm>
            <a:off x="9148781" y="2288592"/>
            <a:ext cx="2395219" cy="2476216"/>
          </a:xfrm>
          <a:prstGeom prst="rect">
            <a:avLst/>
          </a:prstGeom>
        </p:spPr>
      </p:pic>
    </p:spTree>
    <p:extLst>
      <p:ext uri="{BB962C8B-B14F-4D97-AF65-F5344CB8AC3E}">
        <p14:creationId xmlns:p14="http://schemas.microsoft.com/office/powerpoint/2010/main" val="1481702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498144" y="6080986"/>
            <a:ext cx="716400" cy="691200"/>
          </a:xfrm>
          <a:noFill/>
        </p:spPr>
        <p:txBody>
          <a:bodyPr vert="horz"/>
          <a:lstStyle/>
          <a:p>
            <a:pPr algn="r"/>
            <a:fld id="{F452C86F-1C17-47E2-9E8C-FD4A937BD3DD}" type="slidenum">
              <a:rPr lang="en-US" sz="1000" b="1"/>
              <a:pPr algn="r"/>
              <a:t>9</a:t>
            </a:fld>
            <a:endParaRPr lang="en-US" sz="1000" b="1" dirty="0"/>
          </a:p>
        </p:txBody>
      </p:sp>
      <p:sp>
        <p:nvSpPr>
          <p:cNvPr id="23" name="Rectangle 22"/>
          <p:cNvSpPr/>
          <p:nvPr/>
        </p:nvSpPr>
        <p:spPr>
          <a:xfrm>
            <a:off x="3670234" y="1518925"/>
            <a:ext cx="881909" cy="276999"/>
          </a:xfrm>
          <a:prstGeom prst="rect">
            <a:avLst/>
          </a:prstGeom>
        </p:spPr>
        <p:txBody>
          <a:bodyPr wrap="none">
            <a:spAutoFit/>
          </a:bodyPr>
          <a:lstStyle/>
          <a:p>
            <a:pPr algn="ctr">
              <a:defRPr/>
            </a:pPr>
            <a:r>
              <a:rPr lang="lt-LT" sz="1200" b="1" cap="all" dirty="0">
                <a:solidFill>
                  <a:schemeClr val="tx2"/>
                </a:solidFill>
                <a:ea typeface="Times New Roman"/>
                <a:cs typeface="Times New Roman"/>
              </a:rPr>
              <a:t>avalynė</a:t>
            </a:r>
            <a:endParaRPr lang="en-US" sz="1200" b="1" cap="all" dirty="0">
              <a:solidFill>
                <a:schemeClr val="tx2"/>
              </a:solidFill>
              <a:ea typeface="Times New Roman"/>
              <a:cs typeface="Times New Roman"/>
            </a:endParaRPr>
          </a:p>
        </p:txBody>
      </p:sp>
      <p:sp>
        <p:nvSpPr>
          <p:cNvPr id="25" name="Rectangle 24"/>
          <p:cNvSpPr/>
          <p:nvPr/>
        </p:nvSpPr>
        <p:spPr>
          <a:xfrm>
            <a:off x="7282427" y="1449218"/>
            <a:ext cx="960144"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Akių apsauga</a:t>
            </a:r>
            <a:endParaRPr lang="en-US" sz="1200" b="1" cap="all" dirty="0">
              <a:solidFill>
                <a:schemeClr val="tx2"/>
              </a:solidFill>
              <a:ea typeface="Times New Roman"/>
              <a:cs typeface="Times New Roman"/>
            </a:endParaRPr>
          </a:p>
        </p:txBody>
      </p:sp>
      <p:sp>
        <p:nvSpPr>
          <p:cNvPr id="26" name="Rectangle 25"/>
          <p:cNvSpPr/>
          <p:nvPr/>
        </p:nvSpPr>
        <p:spPr>
          <a:xfrm>
            <a:off x="8305217" y="1439430"/>
            <a:ext cx="1439336" cy="461665"/>
          </a:xfrm>
          <a:prstGeom prst="rect">
            <a:avLst/>
          </a:prstGeom>
        </p:spPr>
        <p:txBody>
          <a:bodyPr wrap="square">
            <a:spAutoFit/>
          </a:bodyPr>
          <a:lstStyle/>
          <a:p>
            <a:pPr algn="ctr">
              <a:defRPr/>
            </a:pPr>
            <a:r>
              <a:rPr lang="lt-LT" sz="1200" b="1" cap="all" dirty="0">
                <a:solidFill>
                  <a:schemeClr val="tx2"/>
                </a:solidFill>
                <a:ea typeface="Times New Roman"/>
                <a:cs typeface="Times New Roman"/>
              </a:rPr>
              <a:t>Klausos apsauga</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flipH="1">
            <a:off x="5932636" y="1968401"/>
            <a:ext cx="33086" cy="341253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H="1">
            <a:off x="7094207" y="2012816"/>
            <a:ext cx="13841" cy="335080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36594" y="1827589"/>
            <a:ext cx="2027956" cy="7448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a:t>Planavimas</a:t>
            </a:r>
            <a:r>
              <a:rPr lang="en-US" sz="1400" dirty="0"/>
              <a:t>, </a:t>
            </a:r>
            <a:r>
              <a:rPr lang="lt-LT" sz="1400" dirty="0"/>
              <a:t>matavimas</a:t>
            </a:r>
            <a:r>
              <a:rPr lang="en-US" sz="1400" dirty="0"/>
              <a:t>, </a:t>
            </a:r>
            <a:r>
              <a:rPr lang="lt-LT" sz="1400" dirty="0"/>
              <a:t>vaikščiojimas miške</a:t>
            </a:r>
            <a:endParaRPr lang="en-US" sz="1400" dirty="0"/>
          </a:p>
        </p:txBody>
      </p:sp>
      <p:sp>
        <p:nvSpPr>
          <p:cNvPr id="40" name="Rounded Rectangle 39"/>
          <p:cNvSpPr/>
          <p:nvPr/>
        </p:nvSpPr>
        <p:spPr>
          <a:xfrm>
            <a:off x="1236594" y="2774278"/>
            <a:ext cx="993297" cy="18643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a:t>Darbas mašinoje</a:t>
            </a:r>
            <a:endParaRPr lang="en-US" sz="1400" dirty="0"/>
          </a:p>
        </p:txBody>
      </p:sp>
      <p:sp>
        <p:nvSpPr>
          <p:cNvPr id="42" name="Rectangle 41"/>
          <p:cNvSpPr/>
          <p:nvPr/>
        </p:nvSpPr>
        <p:spPr>
          <a:xfrm>
            <a:off x="5894222" y="1455915"/>
            <a:ext cx="1257747" cy="461665"/>
          </a:xfrm>
          <a:prstGeom prst="rect">
            <a:avLst/>
          </a:prstGeom>
        </p:spPr>
        <p:txBody>
          <a:bodyPr wrap="square">
            <a:spAutoFit/>
          </a:bodyPr>
          <a:lstStyle/>
          <a:p>
            <a:pPr algn="ctr"/>
            <a:r>
              <a:rPr lang="lt-LT" sz="1200" b="1" cap="all" dirty="0">
                <a:solidFill>
                  <a:schemeClr val="tx2"/>
                </a:solidFill>
                <a:ea typeface="Times New Roman"/>
                <a:cs typeface="Times New Roman"/>
              </a:rPr>
              <a:t>Galvos apsauga</a:t>
            </a:r>
            <a:endParaRPr lang="en-US" sz="1200" b="1" cap="all" dirty="0">
              <a:solidFill>
                <a:schemeClr val="tx2"/>
              </a:solidFill>
              <a:ea typeface="Times New Roman"/>
              <a:cs typeface="Times New Roman"/>
            </a:endParaRPr>
          </a:p>
        </p:txBody>
      </p:sp>
      <p:cxnSp>
        <p:nvCxnSpPr>
          <p:cNvPr id="52" name="Straight Connector 51"/>
          <p:cNvCxnSpPr>
            <a:cxnSpLocks/>
          </p:cNvCxnSpPr>
          <p:nvPr/>
        </p:nvCxnSpPr>
        <p:spPr>
          <a:xfrm>
            <a:off x="4657874" y="2012818"/>
            <a:ext cx="0" cy="338107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87129" y="1464524"/>
            <a:ext cx="1100896" cy="461665"/>
          </a:xfrm>
          <a:prstGeom prst="rect">
            <a:avLst/>
          </a:prstGeom>
        </p:spPr>
        <p:txBody>
          <a:bodyPr wrap="square">
            <a:spAutoFit/>
          </a:bodyPr>
          <a:lstStyle/>
          <a:p>
            <a:pPr algn="ctr"/>
            <a:r>
              <a:rPr lang="lt-LT" sz="1200" b="1" cap="all" dirty="0">
                <a:solidFill>
                  <a:schemeClr val="tx2"/>
                </a:solidFill>
                <a:ea typeface="Times New Roman"/>
                <a:cs typeface="Times New Roman"/>
              </a:rPr>
              <a:t>Darbo drabužiai</a:t>
            </a:r>
            <a:endParaRPr lang="en-US" sz="1200" b="1" cap="all" dirty="0">
              <a:solidFill>
                <a:schemeClr val="tx2"/>
              </a:solidFill>
              <a:ea typeface="Times New Roman"/>
              <a:cs typeface="Times New Roman"/>
            </a:endParaRPr>
          </a:p>
        </p:txBody>
      </p:sp>
      <p:sp>
        <p:nvSpPr>
          <p:cNvPr id="9" name="TextBox 8"/>
          <p:cNvSpPr txBox="1"/>
          <p:nvPr/>
        </p:nvSpPr>
        <p:spPr>
          <a:xfrm>
            <a:off x="1236593" y="5564224"/>
            <a:ext cx="8025179" cy="693371"/>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lang="lt-LT" sz="1200" dirty="0">
                <a:solidFill>
                  <a:prstClr val="black"/>
                </a:solidFill>
              </a:rPr>
              <a:t>Rizikos vertinimas ir darbo aprašymai nustato papildomas AAP</a:t>
            </a:r>
            <a:r>
              <a:rPr lang="en-US" sz="1200" dirty="0">
                <a:solidFill>
                  <a:prstClr val="black"/>
                </a:solidFill>
              </a:rPr>
              <a:t>. </a:t>
            </a:r>
            <a:r>
              <a:rPr lang="en-US" sz="1200" dirty="0">
                <a:solidFill>
                  <a:schemeClr val="tx1"/>
                </a:solidFill>
              </a:rPr>
              <a:t> </a:t>
            </a:r>
          </a:p>
          <a:p>
            <a:r>
              <a:rPr lang="lt-LT" sz="1200" dirty="0"/>
              <a:t>Darbo drabužiai turi būti gerai matomi, atspindėti rizikas, darbo aplinkybes ir žmogaus kūno dalis  </a:t>
            </a:r>
            <a:endParaRPr lang="en-US" sz="1200" dirty="0">
              <a:solidFill>
                <a:schemeClr val="tx1"/>
              </a:solidFill>
            </a:endParaRPr>
          </a:p>
          <a:p>
            <a:r>
              <a:rPr lang="lt-LT" sz="1200" dirty="0">
                <a:solidFill>
                  <a:schemeClr val="tx1"/>
                </a:solidFill>
              </a:rPr>
              <a:t>Darbui lauke reikalingos apsaugos priemones nuo oro sąlygų</a:t>
            </a:r>
            <a:r>
              <a:rPr lang="en-US" sz="1200" dirty="0">
                <a:solidFill>
                  <a:schemeClr val="tx1"/>
                </a:solidFill>
              </a:rPr>
              <a:t> (</a:t>
            </a:r>
            <a:r>
              <a:rPr lang="lt-LT" sz="1200" dirty="0">
                <a:solidFill>
                  <a:schemeClr val="tx1"/>
                </a:solidFill>
              </a:rPr>
              <a:t>pvz. saulės</a:t>
            </a:r>
            <a:r>
              <a:rPr lang="en-US" sz="1200" dirty="0">
                <a:solidFill>
                  <a:schemeClr val="tx1"/>
                </a:solidFill>
              </a:rPr>
              <a:t>)</a:t>
            </a:r>
          </a:p>
        </p:txBody>
      </p:sp>
      <p:sp>
        <p:nvSpPr>
          <p:cNvPr id="38" name="Rounded Rectangle 39">
            <a:extLst>
              <a:ext uri="{FF2B5EF4-FFF2-40B4-BE49-F238E27FC236}">
                <a16:creationId xmlns:a16="http://schemas.microsoft.com/office/drawing/2014/main" id="{1F0EE815-8DEB-4226-901A-307F367A1047}"/>
              </a:ext>
            </a:extLst>
          </p:cNvPr>
          <p:cNvSpPr/>
          <p:nvPr/>
        </p:nvSpPr>
        <p:spPr>
          <a:xfrm>
            <a:off x="1236594" y="4844811"/>
            <a:ext cx="2027956" cy="5362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a:t>Sodinimas </a:t>
            </a:r>
            <a:endParaRPr lang="en-US" sz="1400" dirty="0"/>
          </a:p>
        </p:txBody>
      </p:sp>
      <p:sp>
        <p:nvSpPr>
          <p:cNvPr id="24" name="Rectangle 23">
            <a:extLst>
              <a:ext uri="{FF2B5EF4-FFF2-40B4-BE49-F238E27FC236}">
                <a16:creationId xmlns:a16="http://schemas.microsoft.com/office/drawing/2014/main" id="{F2FD84A4-0B75-4945-8453-ADB0871435B6}"/>
              </a:ext>
            </a:extLst>
          </p:cNvPr>
          <p:cNvSpPr/>
          <p:nvPr/>
        </p:nvSpPr>
        <p:spPr>
          <a:xfrm>
            <a:off x="827019" y="470696"/>
            <a:ext cx="9421819"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t-LT" sz="2400" b="1" cap="all" dirty="0">
                <a:solidFill>
                  <a:schemeClr val="bg1"/>
                </a:solidFill>
                <a:ea typeface="Times New Roman"/>
                <a:cs typeface="Times New Roman"/>
              </a:rPr>
              <a:t>AAP TAISYKLĖS LAUKO DARBAMS</a:t>
            </a:r>
            <a:r>
              <a:rPr lang="en-US" sz="2400" b="1" cap="all" dirty="0">
                <a:solidFill>
                  <a:schemeClr val="bg1"/>
                </a:solidFill>
                <a:ea typeface="Times New Roman"/>
                <a:cs typeface="Times New Roman"/>
              </a:rPr>
              <a:t>, </a:t>
            </a:r>
            <a:r>
              <a:rPr lang="lt-LT" sz="2400" b="1" cap="all" dirty="0">
                <a:solidFill>
                  <a:schemeClr val="bg1"/>
                </a:solidFill>
                <a:ea typeface="Times New Roman"/>
                <a:cs typeface="Times New Roman"/>
              </a:rPr>
              <a:t>inventorizacijai, planavimo darbams</a:t>
            </a:r>
            <a:endParaRPr lang="en-US" sz="2400" b="1" cap="all" dirty="0">
              <a:solidFill>
                <a:schemeClr val="bg1"/>
              </a:solidFill>
              <a:ea typeface="Times New Roman"/>
              <a:cs typeface="Times New Roman"/>
            </a:endParaRPr>
          </a:p>
        </p:txBody>
      </p:sp>
      <p:pic>
        <p:nvPicPr>
          <p:cNvPr id="31" name="Picture 30">
            <a:extLst>
              <a:ext uri="{FF2B5EF4-FFF2-40B4-BE49-F238E27FC236}">
                <a16:creationId xmlns:a16="http://schemas.microsoft.com/office/drawing/2014/main" id="{2AD897D3-FBB5-493B-8A02-0E39C8694E71}"/>
              </a:ext>
            </a:extLst>
          </p:cNvPr>
          <p:cNvPicPr>
            <a:picLocks noChangeAspect="1"/>
          </p:cNvPicPr>
          <p:nvPr/>
        </p:nvPicPr>
        <p:blipFill>
          <a:blip r:embed="rId3" cstate="print"/>
          <a:stretch>
            <a:fillRect/>
          </a:stretch>
        </p:blipFill>
        <p:spPr>
          <a:xfrm>
            <a:off x="5126191" y="1907254"/>
            <a:ext cx="418029" cy="418029"/>
          </a:xfrm>
          <a:prstGeom prst="rect">
            <a:avLst/>
          </a:prstGeom>
        </p:spPr>
      </p:pic>
      <p:sp>
        <p:nvSpPr>
          <p:cNvPr id="34" name="TextBox 33">
            <a:extLst>
              <a:ext uri="{FF2B5EF4-FFF2-40B4-BE49-F238E27FC236}">
                <a16:creationId xmlns:a16="http://schemas.microsoft.com/office/drawing/2014/main" id="{04A1F9EC-26EE-417B-81EE-C3C381064311}"/>
              </a:ext>
            </a:extLst>
          </p:cNvPr>
          <p:cNvSpPr txBox="1"/>
          <p:nvPr/>
        </p:nvSpPr>
        <p:spPr>
          <a:xfrm>
            <a:off x="5977297" y="2229646"/>
            <a:ext cx="1108561" cy="553998"/>
          </a:xfrm>
          <a:prstGeom prst="rect">
            <a:avLst/>
          </a:prstGeom>
          <a:noFill/>
        </p:spPr>
        <p:txBody>
          <a:bodyPr wrap="square" rtlCol="0">
            <a:spAutoFit/>
          </a:bodyPr>
          <a:lstStyle/>
          <a:p>
            <a:r>
              <a:rPr lang="lt-LT" sz="1000" dirty="0"/>
              <a:t>Jeigu šalia vykdomi miško darbai</a:t>
            </a:r>
            <a:endParaRPr lang="en-US" sz="1000" dirty="0"/>
          </a:p>
        </p:txBody>
      </p:sp>
      <p:pic>
        <p:nvPicPr>
          <p:cNvPr id="35" name="Picture 34" descr="Skyddsglasogon.jpg">
            <a:extLst>
              <a:ext uri="{FF2B5EF4-FFF2-40B4-BE49-F238E27FC236}">
                <a16:creationId xmlns:a16="http://schemas.microsoft.com/office/drawing/2014/main" id="{C7B35F61-21B0-44E6-9386-447B9996C270}"/>
              </a:ext>
            </a:extLst>
          </p:cNvPr>
          <p:cNvPicPr>
            <a:picLocks noChangeAspect="1"/>
          </p:cNvPicPr>
          <p:nvPr/>
        </p:nvPicPr>
        <p:blipFill>
          <a:blip r:embed="rId4" cstate="print"/>
          <a:stretch>
            <a:fillRect/>
          </a:stretch>
        </p:blipFill>
        <p:spPr>
          <a:xfrm>
            <a:off x="7560087" y="1918622"/>
            <a:ext cx="423779" cy="423779"/>
          </a:xfrm>
          <a:prstGeom prst="rect">
            <a:avLst/>
          </a:prstGeom>
        </p:spPr>
      </p:pic>
      <p:pic>
        <p:nvPicPr>
          <p:cNvPr id="30" name="Picture 29" descr="Skyddsskor.jpg">
            <a:extLst>
              <a:ext uri="{FF2B5EF4-FFF2-40B4-BE49-F238E27FC236}">
                <a16:creationId xmlns:a16="http://schemas.microsoft.com/office/drawing/2014/main" id="{0DA256E8-8C4C-4118-9B51-00AC33DD718B}"/>
              </a:ext>
            </a:extLst>
          </p:cNvPr>
          <p:cNvPicPr>
            <a:picLocks noChangeAspect="1"/>
          </p:cNvPicPr>
          <p:nvPr/>
        </p:nvPicPr>
        <p:blipFill>
          <a:blip r:embed="rId5" cstate="print"/>
          <a:stretch>
            <a:fillRect/>
          </a:stretch>
        </p:blipFill>
        <p:spPr>
          <a:xfrm>
            <a:off x="3860845" y="1860471"/>
            <a:ext cx="510798" cy="510798"/>
          </a:xfrm>
          <a:prstGeom prst="rect">
            <a:avLst/>
          </a:prstGeom>
        </p:spPr>
      </p:pic>
      <p:sp>
        <p:nvSpPr>
          <p:cNvPr id="46" name="Rounded Rectangle 36">
            <a:extLst>
              <a:ext uri="{FF2B5EF4-FFF2-40B4-BE49-F238E27FC236}">
                <a16:creationId xmlns:a16="http://schemas.microsoft.com/office/drawing/2014/main" id="{81861EB6-22DF-4B4D-941B-EC78A7019456}"/>
              </a:ext>
            </a:extLst>
          </p:cNvPr>
          <p:cNvSpPr/>
          <p:nvPr/>
        </p:nvSpPr>
        <p:spPr>
          <a:xfrm>
            <a:off x="2343381" y="2760103"/>
            <a:ext cx="1145711"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a:t>Kabinų viduje</a:t>
            </a:r>
            <a:endParaRPr lang="en-US" sz="1400" dirty="0"/>
          </a:p>
        </p:txBody>
      </p:sp>
      <p:sp>
        <p:nvSpPr>
          <p:cNvPr id="47" name="Rounded Rectangle 36">
            <a:extLst>
              <a:ext uri="{FF2B5EF4-FFF2-40B4-BE49-F238E27FC236}">
                <a16:creationId xmlns:a16="http://schemas.microsoft.com/office/drawing/2014/main" id="{34E1400D-3D1F-4816-ADA5-BDA3A7444A99}"/>
              </a:ext>
            </a:extLst>
          </p:cNvPr>
          <p:cNvSpPr/>
          <p:nvPr/>
        </p:nvSpPr>
        <p:spPr>
          <a:xfrm>
            <a:off x="2347647" y="3467504"/>
            <a:ext cx="1145711"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a:t>Kabinų išorėje</a:t>
            </a:r>
            <a:endParaRPr lang="en-US" sz="1400" dirty="0"/>
          </a:p>
        </p:txBody>
      </p:sp>
      <p:cxnSp>
        <p:nvCxnSpPr>
          <p:cNvPr id="48" name="Straight Connector 47">
            <a:extLst>
              <a:ext uri="{FF2B5EF4-FFF2-40B4-BE49-F238E27FC236}">
                <a16:creationId xmlns:a16="http://schemas.microsoft.com/office/drawing/2014/main" id="{6272FC30-F8A0-450A-916A-813ADEAD1A74}"/>
              </a:ext>
            </a:extLst>
          </p:cNvPr>
          <p:cNvCxnSpPr>
            <a:cxnSpLocks/>
          </p:cNvCxnSpPr>
          <p:nvPr/>
        </p:nvCxnSpPr>
        <p:spPr>
          <a:xfrm>
            <a:off x="733647" y="2714376"/>
            <a:ext cx="9100383"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590352-4CFC-46A1-B4D7-665D383190E4}"/>
              </a:ext>
            </a:extLst>
          </p:cNvPr>
          <p:cNvCxnSpPr>
            <a:cxnSpLocks/>
          </p:cNvCxnSpPr>
          <p:nvPr/>
        </p:nvCxnSpPr>
        <p:spPr>
          <a:xfrm>
            <a:off x="733646" y="4757804"/>
            <a:ext cx="9100383"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A5CFBBF-738E-423E-9DA6-291772C6C50C}"/>
              </a:ext>
            </a:extLst>
          </p:cNvPr>
          <p:cNvCxnSpPr>
            <a:cxnSpLocks/>
          </p:cNvCxnSpPr>
          <p:nvPr/>
        </p:nvCxnSpPr>
        <p:spPr>
          <a:xfrm>
            <a:off x="2330506" y="3409742"/>
            <a:ext cx="7524718"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4" name="Picture 53" descr="Skyddsklader.jpg">
            <a:extLst>
              <a:ext uri="{FF2B5EF4-FFF2-40B4-BE49-F238E27FC236}">
                <a16:creationId xmlns:a16="http://schemas.microsoft.com/office/drawing/2014/main" id="{62870B49-3A6F-4369-85CC-BFE58E8B6EE7}"/>
              </a:ext>
            </a:extLst>
          </p:cNvPr>
          <p:cNvPicPr>
            <a:picLocks noChangeAspect="1"/>
          </p:cNvPicPr>
          <p:nvPr/>
        </p:nvPicPr>
        <p:blipFill>
          <a:blip r:embed="rId6" cstate="print"/>
          <a:stretch>
            <a:fillRect/>
          </a:stretch>
        </p:blipFill>
        <p:spPr>
          <a:xfrm>
            <a:off x="5015345" y="3483182"/>
            <a:ext cx="549128" cy="549128"/>
          </a:xfrm>
          <a:prstGeom prst="rect">
            <a:avLst/>
          </a:prstGeom>
        </p:spPr>
      </p:pic>
      <p:pic>
        <p:nvPicPr>
          <p:cNvPr id="59" name="Picture 58" descr="Skyddsglasogon.jpg">
            <a:extLst>
              <a:ext uri="{FF2B5EF4-FFF2-40B4-BE49-F238E27FC236}">
                <a16:creationId xmlns:a16="http://schemas.microsoft.com/office/drawing/2014/main" id="{D499D2B1-0221-4F38-A2F8-1253ABEE0809}"/>
              </a:ext>
            </a:extLst>
          </p:cNvPr>
          <p:cNvPicPr>
            <a:picLocks noChangeAspect="1"/>
          </p:cNvPicPr>
          <p:nvPr/>
        </p:nvPicPr>
        <p:blipFill>
          <a:blip r:embed="rId4" cstate="print"/>
          <a:stretch>
            <a:fillRect/>
          </a:stretch>
        </p:blipFill>
        <p:spPr>
          <a:xfrm>
            <a:off x="7462404" y="3542620"/>
            <a:ext cx="503208" cy="503208"/>
          </a:xfrm>
          <a:prstGeom prst="rect">
            <a:avLst/>
          </a:prstGeom>
        </p:spPr>
      </p:pic>
      <p:cxnSp>
        <p:nvCxnSpPr>
          <p:cNvPr id="63" name="Straight Connector 62">
            <a:extLst>
              <a:ext uri="{FF2B5EF4-FFF2-40B4-BE49-F238E27FC236}">
                <a16:creationId xmlns:a16="http://schemas.microsoft.com/office/drawing/2014/main" id="{2404C623-BD63-4C48-8650-CD258C8E3D33}"/>
              </a:ext>
            </a:extLst>
          </p:cNvPr>
          <p:cNvCxnSpPr>
            <a:cxnSpLocks/>
          </p:cNvCxnSpPr>
          <p:nvPr/>
        </p:nvCxnSpPr>
        <p:spPr>
          <a:xfrm flipH="1">
            <a:off x="8338519" y="2019519"/>
            <a:ext cx="5518" cy="334409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4" name="Picture 63" descr="Skyddsskor.jpg">
            <a:extLst>
              <a:ext uri="{FF2B5EF4-FFF2-40B4-BE49-F238E27FC236}">
                <a16:creationId xmlns:a16="http://schemas.microsoft.com/office/drawing/2014/main" id="{D04F7AB0-3873-441B-8D77-80DC806AAF74}"/>
              </a:ext>
            </a:extLst>
          </p:cNvPr>
          <p:cNvPicPr>
            <a:picLocks noChangeAspect="1"/>
          </p:cNvPicPr>
          <p:nvPr/>
        </p:nvPicPr>
        <p:blipFill>
          <a:blip r:embed="rId5" cstate="print"/>
          <a:stretch>
            <a:fillRect/>
          </a:stretch>
        </p:blipFill>
        <p:spPr>
          <a:xfrm>
            <a:off x="3856225" y="4885029"/>
            <a:ext cx="488912" cy="488912"/>
          </a:xfrm>
          <a:prstGeom prst="rect">
            <a:avLst/>
          </a:prstGeom>
        </p:spPr>
      </p:pic>
      <p:pic>
        <p:nvPicPr>
          <p:cNvPr id="65" name="Picture 64" descr="Skyddsklader.jpg">
            <a:extLst>
              <a:ext uri="{FF2B5EF4-FFF2-40B4-BE49-F238E27FC236}">
                <a16:creationId xmlns:a16="http://schemas.microsoft.com/office/drawing/2014/main" id="{D7FA412A-C502-4399-AEB6-C4C57520132D}"/>
              </a:ext>
            </a:extLst>
          </p:cNvPr>
          <p:cNvPicPr>
            <a:picLocks noChangeAspect="1"/>
          </p:cNvPicPr>
          <p:nvPr/>
        </p:nvPicPr>
        <p:blipFill>
          <a:blip r:embed="rId6" cstate="print"/>
          <a:stretch>
            <a:fillRect/>
          </a:stretch>
        </p:blipFill>
        <p:spPr>
          <a:xfrm>
            <a:off x="4745497" y="4835917"/>
            <a:ext cx="526120" cy="526120"/>
          </a:xfrm>
          <a:prstGeom prst="rect">
            <a:avLst/>
          </a:prstGeom>
        </p:spPr>
      </p:pic>
      <p:pic>
        <p:nvPicPr>
          <p:cNvPr id="3074" name="Picture 2" descr="Kuvahaun tulos: planting in forest">
            <a:extLst>
              <a:ext uri="{FF2B5EF4-FFF2-40B4-BE49-F238E27FC236}">
                <a16:creationId xmlns:a16="http://schemas.microsoft.com/office/drawing/2014/main" id="{DDEB232B-4075-414E-8A97-D61910380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0" y="3087488"/>
            <a:ext cx="1152347" cy="76823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hlinkClick r:id="rId8" action="ppaction://hlinksldjump"/>
            <a:extLst>
              <a:ext uri="{FF2B5EF4-FFF2-40B4-BE49-F238E27FC236}">
                <a16:creationId xmlns:a16="http://schemas.microsoft.com/office/drawing/2014/main" id="{080CECD8-DEDC-4F3D-B053-5301BE0373B8}"/>
              </a:ext>
            </a:extLst>
          </p:cNvPr>
          <p:cNvSpPr txBox="1"/>
          <p:nvPr/>
        </p:nvSpPr>
        <p:spPr>
          <a:xfrm>
            <a:off x="2962081"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lt-LT" sz="1200" dirty="0"/>
              <a:t>ATGAL į pradžią</a:t>
            </a:r>
            <a:endParaRPr lang="en-US" sz="1200" dirty="0"/>
          </a:p>
        </p:txBody>
      </p:sp>
      <p:sp>
        <p:nvSpPr>
          <p:cNvPr id="76" name="TextBox 75">
            <a:extLst>
              <a:ext uri="{FF2B5EF4-FFF2-40B4-BE49-F238E27FC236}">
                <a16:creationId xmlns:a16="http://schemas.microsoft.com/office/drawing/2014/main" id="{96F1E958-6796-4B36-92B7-4A8197E02F8A}"/>
              </a:ext>
            </a:extLst>
          </p:cNvPr>
          <p:cNvSpPr txBox="1"/>
          <p:nvPr/>
        </p:nvSpPr>
        <p:spPr>
          <a:xfrm>
            <a:off x="3569210" y="2729855"/>
            <a:ext cx="5053269" cy="577081"/>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lt-LT" sz="1050" dirty="0"/>
              <a:t>Saugos diržai naudojami pajudėjus arba vykdant darbus</a:t>
            </a:r>
            <a:endParaRPr lang="en-US" sz="1050" dirty="0"/>
          </a:p>
          <a:p>
            <a:pPr marL="285750" indent="-285750">
              <a:buFont typeface="Arial" panose="020B0604020202020204" pitchFamily="34" charset="0"/>
              <a:buChar char="•"/>
            </a:pPr>
            <a:r>
              <a:rPr lang="lt-LT" sz="1050" dirty="0"/>
              <a:t>Kabinoje antram žmogui leidžiama būti tik mokymosi arba aptarnavimo metu</a:t>
            </a:r>
            <a:endParaRPr lang="en-US" sz="1050" dirty="0"/>
          </a:p>
          <a:p>
            <a:pPr marL="285750" indent="-285750">
              <a:buFont typeface="Arial" panose="020B0604020202020204" pitchFamily="34" charset="0"/>
              <a:buChar char="•"/>
            </a:pPr>
            <a:r>
              <a:rPr lang="lt-LT" sz="1050" dirty="0"/>
              <a:t>Kabinos kontrukcija ir langai turi būti be pažeidimų</a:t>
            </a:r>
            <a:endParaRPr lang="en-US" sz="1050" dirty="0"/>
          </a:p>
        </p:txBody>
      </p:sp>
      <p:pic>
        <p:nvPicPr>
          <p:cNvPr id="80" name="Picture 79">
            <a:extLst>
              <a:ext uri="{FF2B5EF4-FFF2-40B4-BE49-F238E27FC236}">
                <a16:creationId xmlns:a16="http://schemas.microsoft.com/office/drawing/2014/main" id="{41B7C25C-CF9D-43CE-8DF0-9204991736A9}"/>
              </a:ext>
            </a:extLst>
          </p:cNvPr>
          <p:cNvPicPr>
            <a:picLocks noChangeAspect="1"/>
          </p:cNvPicPr>
          <p:nvPr/>
        </p:nvPicPr>
        <p:blipFill>
          <a:blip r:embed="rId9"/>
          <a:stretch>
            <a:fillRect/>
          </a:stretch>
        </p:blipFill>
        <p:spPr>
          <a:xfrm>
            <a:off x="3810531" y="3483519"/>
            <a:ext cx="589426" cy="574183"/>
          </a:xfrm>
          <a:prstGeom prst="rect">
            <a:avLst/>
          </a:prstGeom>
        </p:spPr>
      </p:pic>
      <p:pic>
        <p:nvPicPr>
          <p:cNvPr id="81" name="Picture 80">
            <a:extLst>
              <a:ext uri="{FF2B5EF4-FFF2-40B4-BE49-F238E27FC236}">
                <a16:creationId xmlns:a16="http://schemas.microsoft.com/office/drawing/2014/main" id="{7DFBF288-1FEE-4C71-B37C-9301ADD352B6}"/>
              </a:ext>
            </a:extLst>
          </p:cNvPr>
          <p:cNvPicPr>
            <a:picLocks noChangeAspect="1"/>
          </p:cNvPicPr>
          <p:nvPr/>
        </p:nvPicPr>
        <p:blipFill>
          <a:blip r:embed="rId10"/>
          <a:stretch>
            <a:fillRect/>
          </a:stretch>
        </p:blipFill>
        <p:spPr>
          <a:xfrm>
            <a:off x="6185016" y="3482224"/>
            <a:ext cx="630962" cy="582426"/>
          </a:xfrm>
          <a:prstGeom prst="rect">
            <a:avLst/>
          </a:prstGeom>
        </p:spPr>
      </p:pic>
      <p:pic>
        <p:nvPicPr>
          <p:cNvPr id="82" name="Picture 81">
            <a:extLst>
              <a:ext uri="{FF2B5EF4-FFF2-40B4-BE49-F238E27FC236}">
                <a16:creationId xmlns:a16="http://schemas.microsoft.com/office/drawing/2014/main" id="{2B224629-A4B8-45D0-953E-7B6C517B40D1}"/>
              </a:ext>
            </a:extLst>
          </p:cNvPr>
          <p:cNvPicPr>
            <a:picLocks noChangeAspect="1"/>
          </p:cNvPicPr>
          <p:nvPr/>
        </p:nvPicPr>
        <p:blipFill>
          <a:blip r:embed="rId10"/>
          <a:stretch>
            <a:fillRect/>
          </a:stretch>
        </p:blipFill>
        <p:spPr>
          <a:xfrm>
            <a:off x="6315898" y="1845991"/>
            <a:ext cx="468280" cy="432258"/>
          </a:xfrm>
          <a:prstGeom prst="rect">
            <a:avLst/>
          </a:prstGeom>
        </p:spPr>
      </p:pic>
      <p:pic>
        <p:nvPicPr>
          <p:cNvPr id="3" name="Picture 2">
            <a:extLst>
              <a:ext uri="{FF2B5EF4-FFF2-40B4-BE49-F238E27FC236}">
                <a16:creationId xmlns:a16="http://schemas.microsoft.com/office/drawing/2014/main" id="{440EBC48-E078-423C-B873-333B8FD909F8}"/>
              </a:ext>
            </a:extLst>
          </p:cNvPr>
          <p:cNvPicPr>
            <a:picLocks noChangeAspect="1"/>
          </p:cNvPicPr>
          <p:nvPr/>
        </p:nvPicPr>
        <p:blipFill>
          <a:blip r:embed="rId11"/>
          <a:stretch>
            <a:fillRect/>
          </a:stretch>
        </p:blipFill>
        <p:spPr>
          <a:xfrm>
            <a:off x="8740821" y="1873357"/>
            <a:ext cx="520952" cy="543601"/>
          </a:xfrm>
          <a:prstGeom prst="rect">
            <a:avLst/>
          </a:prstGeom>
        </p:spPr>
      </p:pic>
      <p:pic>
        <p:nvPicPr>
          <p:cNvPr id="53" name="Picture 52" descr="Skyddsglasogon.jpg">
            <a:extLst>
              <a:ext uri="{FF2B5EF4-FFF2-40B4-BE49-F238E27FC236}">
                <a16:creationId xmlns:a16="http://schemas.microsoft.com/office/drawing/2014/main" id="{EBA7F865-C651-4918-BEC5-C0E073903BF4}"/>
              </a:ext>
            </a:extLst>
          </p:cNvPr>
          <p:cNvPicPr>
            <a:picLocks noChangeAspect="1"/>
          </p:cNvPicPr>
          <p:nvPr/>
        </p:nvPicPr>
        <p:blipFill>
          <a:blip r:embed="rId4" cstate="print"/>
          <a:stretch>
            <a:fillRect/>
          </a:stretch>
        </p:blipFill>
        <p:spPr>
          <a:xfrm>
            <a:off x="7449669" y="4890681"/>
            <a:ext cx="503208" cy="503208"/>
          </a:xfrm>
          <a:prstGeom prst="rect">
            <a:avLst/>
          </a:prstGeom>
        </p:spPr>
      </p:pic>
      <p:sp>
        <p:nvSpPr>
          <p:cNvPr id="56" name="Rounded Rectangle 36">
            <a:extLst>
              <a:ext uri="{FF2B5EF4-FFF2-40B4-BE49-F238E27FC236}">
                <a16:creationId xmlns:a16="http://schemas.microsoft.com/office/drawing/2014/main" id="{8D76A529-E7C7-4806-856A-4AF52FCBB7A4}"/>
              </a:ext>
            </a:extLst>
          </p:cNvPr>
          <p:cNvSpPr/>
          <p:nvPr/>
        </p:nvSpPr>
        <p:spPr>
          <a:xfrm>
            <a:off x="2330506" y="4178372"/>
            <a:ext cx="1158586" cy="4785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1200" dirty="0">
                <a:solidFill>
                  <a:prstClr val="white"/>
                </a:solidFill>
                <a:latin typeface="Arial"/>
              </a:rPr>
              <a:t>Aptarnavimas </a:t>
            </a: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pic>
        <p:nvPicPr>
          <p:cNvPr id="66" name="Graphic 65" descr="Tools">
            <a:extLst>
              <a:ext uri="{FF2B5EF4-FFF2-40B4-BE49-F238E27FC236}">
                <a16:creationId xmlns:a16="http://schemas.microsoft.com/office/drawing/2014/main" id="{3ED89C81-78E1-4D20-8B13-77339CA44C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4905" y="4178238"/>
            <a:ext cx="460399" cy="460399"/>
          </a:xfrm>
          <a:prstGeom prst="rect">
            <a:avLst/>
          </a:prstGeom>
        </p:spPr>
      </p:pic>
      <p:pic>
        <p:nvPicPr>
          <p:cNvPr id="67" name="Picture 66">
            <a:extLst>
              <a:ext uri="{FF2B5EF4-FFF2-40B4-BE49-F238E27FC236}">
                <a16:creationId xmlns:a16="http://schemas.microsoft.com/office/drawing/2014/main" id="{11C7DF99-08B9-4421-A11F-86E77A922BCF}"/>
              </a:ext>
            </a:extLst>
          </p:cNvPr>
          <p:cNvPicPr>
            <a:picLocks noChangeAspect="1"/>
          </p:cNvPicPr>
          <p:nvPr/>
        </p:nvPicPr>
        <p:blipFill>
          <a:blip r:embed="rId9"/>
          <a:stretch>
            <a:fillRect/>
          </a:stretch>
        </p:blipFill>
        <p:spPr>
          <a:xfrm>
            <a:off x="3840750" y="4157948"/>
            <a:ext cx="540096" cy="526128"/>
          </a:xfrm>
          <a:prstGeom prst="rect">
            <a:avLst/>
          </a:prstGeom>
        </p:spPr>
      </p:pic>
      <p:pic>
        <p:nvPicPr>
          <p:cNvPr id="68" name="Picture 67" descr="Skyddsklader.jpg">
            <a:extLst>
              <a:ext uri="{FF2B5EF4-FFF2-40B4-BE49-F238E27FC236}">
                <a16:creationId xmlns:a16="http://schemas.microsoft.com/office/drawing/2014/main" id="{917B6B05-F6D5-4C82-A638-498510855273}"/>
              </a:ext>
            </a:extLst>
          </p:cNvPr>
          <p:cNvPicPr>
            <a:picLocks noChangeAspect="1"/>
          </p:cNvPicPr>
          <p:nvPr/>
        </p:nvPicPr>
        <p:blipFill>
          <a:blip r:embed="rId6" cstate="print"/>
          <a:stretch>
            <a:fillRect/>
          </a:stretch>
        </p:blipFill>
        <p:spPr>
          <a:xfrm>
            <a:off x="4793716" y="4232344"/>
            <a:ext cx="418029" cy="418029"/>
          </a:xfrm>
          <a:prstGeom prst="rect">
            <a:avLst/>
          </a:prstGeom>
        </p:spPr>
      </p:pic>
      <p:pic>
        <p:nvPicPr>
          <p:cNvPr id="69" name="Picture 2" descr="Brady PET Mandatory Protective Gloves Sign With Pictogram Only Text">
            <a:extLst>
              <a:ext uri="{FF2B5EF4-FFF2-40B4-BE49-F238E27FC236}">
                <a16:creationId xmlns:a16="http://schemas.microsoft.com/office/drawing/2014/main" id="{26379EE2-0236-457F-B8F1-5A6FCE2BFF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4437" y="4209021"/>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16058ABB-79B3-4E42-A8BA-BEE848622A62}"/>
              </a:ext>
            </a:extLst>
          </p:cNvPr>
          <p:cNvPicPr>
            <a:picLocks noChangeAspect="1"/>
          </p:cNvPicPr>
          <p:nvPr/>
        </p:nvPicPr>
        <p:blipFill>
          <a:blip r:embed="rId10"/>
          <a:stretch>
            <a:fillRect/>
          </a:stretch>
        </p:blipFill>
        <p:spPr>
          <a:xfrm>
            <a:off x="6215140" y="4164539"/>
            <a:ext cx="566708" cy="523115"/>
          </a:xfrm>
          <a:prstGeom prst="rect">
            <a:avLst/>
          </a:prstGeom>
        </p:spPr>
      </p:pic>
      <p:pic>
        <p:nvPicPr>
          <p:cNvPr id="74" name="Picture 73">
            <a:extLst>
              <a:ext uri="{FF2B5EF4-FFF2-40B4-BE49-F238E27FC236}">
                <a16:creationId xmlns:a16="http://schemas.microsoft.com/office/drawing/2014/main" id="{54238BD7-274F-4396-B623-27087D17491B}"/>
              </a:ext>
            </a:extLst>
          </p:cNvPr>
          <p:cNvPicPr>
            <a:picLocks noChangeAspect="1"/>
          </p:cNvPicPr>
          <p:nvPr/>
        </p:nvPicPr>
        <p:blipFill>
          <a:blip r:embed="rId15"/>
          <a:stretch>
            <a:fillRect/>
          </a:stretch>
        </p:blipFill>
        <p:spPr>
          <a:xfrm>
            <a:off x="8622479" y="4075489"/>
            <a:ext cx="641395" cy="607035"/>
          </a:xfrm>
          <a:prstGeom prst="rect">
            <a:avLst/>
          </a:prstGeom>
        </p:spPr>
      </p:pic>
      <p:sp>
        <p:nvSpPr>
          <p:cNvPr id="83" name="TextBox 82">
            <a:extLst>
              <a:ext uri="{FF2B5EF4-FFF2-40B4-BE49-F238E27FC236}">
                <a16:creationId xmlns:a16="http://schemas.microsoft.com/office/drawing/2014/main" id="{41B55A04-C1DD-4062-A9AA-09B8DB31A385}"/>
              </a:ext>
            </a:extLst>
          </p:cNvPr>
          <p:cNvSpPr txBox="1"/>
          <p:nvPr/>
        </p:nvSpPr>
        <p:spPr>
          <a:xfrm>
            <a:off x="9571521" y="4109031"/>
            <a:ext cx="2571749" cy="738664"/>
          </a:xfrm>
          <a:prstGeom prst="rect">
            <a:avLst/>
          </a:prstGeom>
          <a:solidFill>
            <a:schemeClr val="accent6">
              <a:lumMod val="20000"/>
              <a:lumOff val="80000"/>
            </a:schemeClr>
          </a:solidFill>
        </p:spPr>
        <p:txBody>
          <a:bodyPr wrap="square" rtlCol="0">
            <a:spAutoFit/>
          </a:bodyPr>
          <a:lstStyle/>
          <a:p>
            <a:pPr marL="285750" lvl="0" indent="-285750">
              <a:buFont typeface="Arial" panose="020B0604020202020204" pitchFamily="34" charset="0"/>
              <a:buChar char="•"/>
              <a:defRPr/>
            </a:pPr>
            <a:r>
              <a:rPr lang="lt-LT" sz="1050" dirty="0">
                <a:solidFill>
                  <a:prstClr val="black"/>
                </a:solidFill>
              </a:rPr>
              <a:t>Darbo drabužiai turi tikti priežiūros darbams </a:t>
            </a:r>
            <a:r>
              <a:rPr kumimoji="0" lang="en-US" sz="1050" b="0" i="0" u="none" strike="noStrike" kern="1200" cap="none" spc="0" normalizeH="0" baseline="0" noProof="0" dirty="0">
                <a:ln>
                  <a:noFill/>
                </a:ln>
                <a:solidFill>
                  <a:prstClr val="black"/>
                </a:solidFill>
                <a:effectLst/>
                <a:uLnTx/>
                <a:uFillTx/>
                <a:latin typeface="Arial"/>
                <a:ea typeface="+mn-ea"/>
                <a:cs typeface="+mn-cs"/>
              </a:rPr>
              <a:t>(</a:t>
            </a:r>
            <a:r>
              <a:rPr lang="lt-LT" sz="1050" dirty="0">
                <a:solidFill>
                  <a:prstClr val="black"/>
                </a:solidFill>
                <a:latin typeface="Arial"/>
              </a:rPr>
              <a:t>pvz</a:t>
            </a:r>
            <a:r>
              <a:rPr kumimoji="0" lang="en-US" sz="1050" b="0" i="0" u="none" strike="noStrike" kern="1200" cap="none" spc="0" normalizeH="0" baseline="0" noProof="0" dirty="0">
                <a:ln>
                  <a:noFill/>
                </a:ln>
                <a:solidFill>
                  <a:prstClr val="black"/>
                </a:solidFill>
                <a:effectLst/>
                <a:uLnTx/>
                <a:uFillTx/>
                <a:latin typeface="Arial"/>
                <a:ea typeface="+mn-ea"/>
                <a:cs typeface="+mn-cs"/>
              </a:rPr>
              <a:t>. </a:t>
            </a:r>
            <a:r>
              <a:rPr kumimoji="0" lang="lt-LT" sz="1050" b="0" i="0" u="none" strike="noStrike" kern="1200" cap="none" spc="0" normalizeH="0" baseline="0" noProof="0" dirty="0">
                <a:ln>
                  <a:noFill/>
                </a:ln>
                <a:solidFill>
                  <a:prstClr val="black"/>
                </a:solidFill>
                <a:effectLst/>
                <a:uLnTx/>
                <a:uFillTx/>
                <a:latin typeface="Arial"/>
                <a:ea typeface="+mn-ea"/>
                <a:cs typeface="+mn-cs"/>
              </a:rPr>
              <a:t>darbui su </a:t>
            </a:r>
            <a:r>
              <a:rPr kumimoji="0" lang="en-US" sz="1050" b="0" i="0" u="none" strike="noStrike" kern="1200" cap="none" spc="0" normalizeH="0" baseline="0" noProof="0" dirty="0" err="1">
                <a:ln>
                  <a:noFill/>
                </a:ln>
                <a:solidFill>
                  <a:prstClr val="black"/>
                </a:solidFill>
                <a:effectLst/>
                <a:uLnTx/>
                <a:uFillTx/>
                <a:latin typeface="Arial"/>
                <a:ea typeface="+mn-ea"/>
                <a:cs typeface="+mn-cs"/>
              </a:rPr>
              <a:t>chemi</a:t>
            </a:r>
            <a:r>
              <a:rPr kumimoji="0" lang="lt-LT" sz="1050" b="0" i="0" u="none" strike="noStrike" kern="1200" cap="none" spc="0" normalizeH="0" baseline="0" noProof="0" dirty="0">
                <a:ln>
                  <a:noFill/>
                </a:ln>
                <a:solidFill>
                  <a:prstClr val="black"/>
                </a:solidFill>
                <a:effectLst/>
                <a:uLnTx/>
                <a:uFillTx/>
                <a:latin typeface="Arial"/>
                <a:ea typeface="+mn-ea"/>
                <a:cs typeface="+mn-cs"/>
              </a:rPr>
              <a:t>kalais</a:t>
            </a:r>
            <a:r>
              <a:rPr kumimoji="0" lang="en-US" sz="105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050" dirty="0">
                <a:solidFill>
                  <a:prstClr val="black"/>
                </a:solidFill>
                <a:latin typeface="Arial"/>
              </a:rPr>
              <a:t>Batai min. </a:t>
            </a:r>
            <a:r>
              <a:rPr lang="en-US" sz="1050" dirty="0">
                <a:solidFill>
                  <a:prstClr val="black"/>
                </a:solidFill>
                <a:latin typeface="Arial"/>
              </a:rPr>
              <a:t>S3</a:t>
            </a:r>
            <a:r>
              <a:rPr lang="lt-LT" sz="1050" dirty="0">
                <a:solidFill>
                  <a:prstClr val="black"/>
                </a:solidFill>
                <a:latin typeface="Arial"/>
              </a:rPr>
              <a:t> klasės</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84" name="Picture 83" descr="Skyddsglasogon.jpg">
            <a:extLst>
              <a:ext uri="{FF2B5EF4-FFF2-40B4-BE49-F238E27FC236}">
                <a16:creationId xmlns:a16="http://schemas.microsoft.com/office/drawing/2014/main" id="{CCCCF5A4-DE9B-4FCD-8B6D-5D2837837B18}"/>
              </a:ext>
            </a:extLst>
          </p:cNvPr>
          <p:cNvPicPr>
            <a:picLocks noChangeAspect="1"/>
          </p:cNvPicPr>
          <p:nvPr/>
        </p:nvPicPr>
        <p:blipFill>
          <a:blip r:embed="rId4" cstate="print"/>
          <a:stretch>
            <a:fillRect/>
          </a:stretch>
        </p:blipFill>
        <p:spPr>
          <a:xfrm>
            <a:off x="7486893" y="4190857"/>
            <a:ext cx="466082" cy="466082"/>
          </a:xfrm>
          <a:prstGeom prst="rect">
            <a:avLst/>
          </a:prstGeom>
        </p:spPr>
      </p:pic>
      <p:pic>
        <p:nvPicPr>
          <p:cNvPr id="85" name="Picture 2" descr="Safety sign General warning | 300 * 264 mm">
            <a:extLst>
              <a:ext uri="{FF2B5EF4-FFF2-40B4-BE49-F238E27FC236}">
                <a16:creationId xmlns:a16="http://schemas.microsoft.com/office/drawing/2014/main" id="{089F9E3B-816D-4AFE-85C2-4A1CC07E92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8213" y="5629920"/>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65F80A75-7AFF-4327-8F9D-F7287F31337D}"/>
              </a:ext>
            </a:extLst>
          </p:cNvPr>
          <p:cNvPicPr>
            <a:picLocks noChangeAspect="1"/>
          </p:cNvPicPr>
          <p:nvPr/>
        </p:nvPicPr>
        <p:blipFill>
          <a:blip r:embed="rId15"/>
          <a:stretch>
            <a:fillRect/>
          </a:stretch>
        </p:blipFill>
        <p:spPr>
          <a:xfrm>
            <a:off x="8622479" y="3445573"/>
            <a:ext cx="641395" cy="607035"/>
          </a:xfrm>
          <a:prstGeom prst="rect">
            <a:avLst/>
          </a:prstGeom>
        </p:spPr>
      </p:pic>
      <p:pic>
        <p:nvPicPr>
          <p:cNvPr id="87" name="Picture 86">
            <a:extLst>
              <a:ext uri="{FF2B5EF4-FFF2-40B4-BE49-F238E27FC236}">
                <a16:creationId xmlns:a16="http://schemas.microsoft.com/office/drawing/2014/main" id="{8D7FCED5-433E-413B-8C2F-E6ACF26FCB34}"/>
              </a:ext>
            </a:extLst>
          </p:cNvPr>
          <p:cNvPicPr>
            <a:picLocks noChangeAspect="1"/>
          </p:cNvPicPr>
          <p:nvPr/>
        </p:nvPicPr>
        <p:blipFill>
          <a:blip r:embed="rId15"/>
          <a:stretch>
            <a:fillRect/>
          </a:stretch>
        </p:blipFill>
        <p:spPr>
          <a:xfrm>
            <a:off x="8626541" y="4788198"/>
            <a:ext cx="641395" cy="607035"/>
          </a:xfrm>
          <a:prstGeom prst="rect">
            <a:avLst/>
          </a:prstGeom>
        </p:spPr>
      </p:pic>
      <p:pic>
        <p:nvPicPr>
          <p:cNvPr id="17" name="Picture 16" descr="A picture containing grass, outdoor, tree, person&#10;&#10;Description automatically generated">
            <a:extLst>
              <a:ext uri="{FF2B5EF4-FFF2-40B4-BE49-F238E27FC236}">
                <a16:creationId xmlns:a16="http://schemas.microsoft.com/office/drawing/2014/main" id="{79B892BF-ADD5-4C12-9907-CD8467ECE2FA}"/>
              </a:ext>
            </a:extLst>
          </p:cNvPr>
          <p:cNvPicPr>
            <a:picLocks noChangeAspect="1"/>
          </p:cNvPicPr>
          <p:nvPr/>
        </p:nvPicPr>
        <p:blipFill>
          <a:blip r:embed="rId17"/>
          <a:stretch>
            <a:fillRect/>
          </a:stretch>
        </p:blipFill>
        <p:spPr>
          <a:xfrm>
            <a:off x="271762" y="4816613"/>
            <a:ext cx="888471" cy="592603"/>
          </a:xfrm>
          <a:prstGeom prst="rect">
            <a:avLst/>
          </a:prstGeom>
        </p:spPr>
      </p:pic>
      <p:pic>
        <p:nvPicPr>
          <p:cNvPr id="20" name="Picture 19" descr="A picture containing tree, outdoor, forest, wooded&#10;&#10;Description automatically generated">
            <a:extLst>
              <a:ext uri="{FF2B5EF4-FFF2-40B4-BE49-F238E27FC236}">
                <a16:creationId xmlns:a16="http://schemas.microsoft.com/office/drawing/2014/main" id="{D08757C6-5BCE-42BB-A067-19CF3C9012AD}"/>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20000"/>
                    </a14:imgEffect>
                  </a14:imgLayer>
                </a14:imgProps>
              </a:ext>
            </a:extLst>
          </a:blip>
          <a:stretch>
            <a:fillRect/>
          </a:stretch>
        </p:blipFill>
        <p:spPr>
          <a:xfrm>
            <a:off x="9110" y="1804109"/>
            <a:ext cx="1155043" cy="770671"/>
          </a:xfrm>
          <a:prstGeom prst="rect">
            <a:avLst/>
          </a:prstGeom>
        </p:spPr>
      </p:pic>
      <p:sp>
        <p:nvSpPr>
          <p:cNvPr id="57" name="TextBox 56">
            <a:extLst>
              <a:ext uri="{FF2B5EF4-FFF2-40B4-BE49-F238E27FC236}">
                <a16:creationId xmlns:a16="http://schemas.microsoft.com/office/drawing/2014/main" id="{189B0B19-542F-4C0F-8BC0-76D9DB13DC00}"/>
              </a:ext>
            </a:extLst>
          </p:cNvPr>
          <p:cNvSpPr txBox="1"/>
          <p:nvPr/>
        </p:nvSpPr>
        <p:spPr>
          <a:xfrm>
            <a:off x="9571521" y="1836267"/>
            <a:ext cx="2571749" cy="738664"/>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050" b="0" i="0" u="none" strike="noStrike" kern="1200" cap="none" spc="0" normalizeH="0" baseline="0" noProof="0" dirty="0">
                <a:ln>
                  <a:noFill/>
                </a:ln>
                <a:solidFill>
                  <a:prstClr val="black"/>
                </a:solidFill>
                <a:effectLst/>
                <a:uLnTx/>
                <a:uFillTx/>
                <a:latin typeface="Arial"/>
                <a:ea typeface="+mn-ea"/>
                <a:cs typeface="+mn-cs"/>
              </a:rPr>
              <a:t>Batai su kulkšnies apsauga</a:t>
            </a:r>
            <a:r>
              <a:rPr lang="lt-LT" sz="1050" dirty="0">
                <a:solidFill>
                  <a:prstClr val="black"/>
                </a:solidFill>
                <a:latin typeface="Arial"/>
              </a:rPr>
              <a:t> ir n</a:t>
            </a:r>
            <a:r>
              <a:rPr kumimoji="0" lang="lt-LT" sz="1050" b="0" i="0" u="none" strike="noStrike" kern="1200" cap="none" spc="0" normalizeH="0" baseline="0" noProof="0" dirty="0">
                <a:ln>
                  <a:noFill/>
                </a:ln>
                <a:solidFill>
                  <a:prstClr val="black"/>
                </a:solidFill>
                <a:effectLst/>
                <a:uLnTx/>
                <a:uFillTx/>
                <a:latin typeface="Arial"/>
                <a:ea typeface="+mn-ea"/>
                <a:cs typeface="+mn-cs"/>
              </a:rPr>
              <a:t>eslidžiu padu</a:t>
            </a:r>
            <a:r>
              <a:rPr kumimoji="0" lang="en-US" sz="1050" b="0" i="0" u="none" strike="noStrike" kern="1200" cap="none" spc="0" normalizeH="0" baseline="0" noProof="0" dirty="0">
                <a:ln>
                  <a:noFill/>
                </a:ln>
                <a:solidFill>
                  <a:prstClr val="black"/>
                </a:solidFill>
                <a:effectLst/>
                <a:uLnTx/>
                <a:uFillTx/>
                <a:latin typeface="Arial"/>
                <a:ea typeface="+mn-ea"/>
                <a:cs typeface="+mn-cs"/>
              </a:rPr>
              <a:t>.</a:t>
            </a:r>
          </a:p>
          <a:p>
            <a:pPr marL="285750" lvl="0" indent="-285750">
              <a:buFont typeface="Arial" panose="020B0604020202020204" pitchFamily="34" charset="0"/>
              <a:buChar char="•"/>
              <a:defRPr/>
            </a:pPr>
            <a:r>
              <a:rPr lang="lt-LT" sz="1050" dirty="0">
                <a:solidFill>
                  <a:prstClr val="black"/>
                </a:solidFill>
                <a:latin typeface="Arial"/>
              </a:rPr>
              <a:t>Tikslenius reikalavimus pasitikrinkite šaliės teisės aktuose</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60" name="Picture 2" descr="Brady PET Mandatory Protective Gloves Sign With Pictogram Only Text">
            <a:extLst>
              <a:ext uri="{FF2B5EF4-FFF2-40B4-BE49-F238E27FC236}">
                <a16:creationId xmlns:a16="http://schemas.microsoft.com/office/drawing/2014/main" id="{D457B83D-4414-4014-819D-39A6483537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13905" y="4877578"/>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0604C600-B49A-4374-8385-72CCCBF75288}"/>
              </a:ext>
            </a:extLst>
          </p:cNvPr>
          <p:cNvPicPr>
            <a:picLocks noChangeAspect="1"/>
          </p:cNvPicPr>
          <p:nvPr/>
        </p:nvPicPr>
        <p:blipFill>
          <a:blip r:embed="rId10"/>
          <a:stretch>
            <a:fillRect/>
          </a:stretch>
        </p:blipFill>
        <p:spPr>
          <a:xfrm>
            <a:off x="6236944" y="4813878"/>
            <a:ext cx="556065" cy="513290"/>
          </a:xfrm>
          <a:prstGeom prst="rect">
            <a:avLst/>
          </a:prstGeom>
        </p:spPr>
      </p:pic>
      <p:sp>
        <p:nvSpPr>
          <p:cNvPr id="62" name="TextBox 61">
            <a:extLst>
              <a:ext uri="{FF2B5EF4-FFF2-40B4-BE49-F238E27FC236}">
                <a16:creationId xmlns:a16="http://schemas.microsoft.com/office/drawing/2014/main" id="{6D68E1DC-5252-4C81-BEC1-EC3339CC64D3}"/>
              </a:ext>
            </a:extLst>
          </p:cNvPr>
          <p:cNvSpPr txBox="1"/>
          <p:nvPr/>
        </p:nvSpPr>
        <p:spPr>
          <a:xfrm>
            <a:off x="5881963" y="5253442"/>
            <a:ext cx="1402074" cy="261610"/>
          </a:xfrm>
          <a:prstGeom prst="rect">
            <a:avLst/>
          </a:prstGeom>
          <a:noFill/>
        </p:spPr>
        <p:txBody>
          <a:bodyPr wrap="square" rtlCol="0">
            <a:spAutoFit/>
          </a:bodyPr>
          <a:lstStyle/>
          <a:p>
            <a:r>
              <a:rPr lang="lt-LT" sz="1050" dirty="0"/>
              <a:t>Rekomenduojama </a:t>
            </a:r>
            <a:endParaRPr lang="en-US" sz="1050" dirty="0"/>
          </a:p>
        </p:txBody>
      </p:sp>
    </p:spTree>
    <p:extLst>
      <p:ext uri="{BB962C8B-B14F-4D97-AF65-F5344CB8AC3E}">
        <p14:creationId xmlns:p14="http://schemas.microsoft.com/office/powerpoint/2010/main" val="29718838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2.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Stora Enso">
  <a:themeElements>
    <a:clrScheme name="Stora Enso_Green">
      <a:dk1>
        <a:sysClr val="windowText" lastClr="000000"/>
      </a:dk1>
      <a:lt1>
        <a:sysClr val="window" lastClr="FFFFFF"/>
      </a:lt1>
      <a:dk2>
        <a:srgbClr val="97999B"/>
      </a:dk2>
      <a:lt2>
        <a:srgbClr val="CBCCCD"/>
      </a:lt2>
      <a:accent1>
        <a:srgbClr val="78BE20"/>
      </a:accent1>
      <a:accent2>
        <a:srgbClr val="BCDF90"/>
      </a:accent2>
      <a:accent3>
        <a:srgbClr val="009FDF"/>
      </a:accent3>
      <a:accent4>
        <a:srgbClr val="80CFEF"/>
      </a:accent4>
      <a:accent5>
        <a:srgbClr val="FFD100"/>
      </a:accent5>
      <a:accent6>
        <a:srgbClr val="FFE880"/>
      </a:accent6>
      <a:hlink>
        <a:srgbClr val="000000"/>
      </a:hlink>
      <a:folHlink>
        <a:srgbClr val="000000"/>
      </a:folHlink>
    </a:clrScheme>
    <a:fontScheme name="Stora En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a Enso_wide" id="{4D054956-46ED-4318-AFA1-9AF9C1974C6C}" vid="{544D892F-BB43-4244-BE04-67DD02B2B905}"/>
    </a:ext>
  </a:extLst>
</a:theme>
</file>

<file path=ppt/theme/theme2.xml><?xml version="1.0" encoding="utf-8"?>
<a:theme xmlns:a="http://schemas.openxmlformats.org/drawingml/2006/main" name="1_Stora Enso">
  <a:themeElements>
    <a:clrScheme name="Stora Enso_Blue">
      <a:dk1>
        <a:sysClr val="windowText" lastClr="000000"/>
      </a:dk1>
      <a:lt1>
        <a:sysClr val="window" lastClr="FFFFFF"/>
      </a:lt1>
      <a:dk2>
        <a:srgbClr val="97999B"/>
      </a:dk2>
      <a:lt2>
        <a:srgbClr val="CBCCCD"/>
      </a:lt2>
      <a:accent1>
        <a:srgbClr val="009FDF"/>
      </a:accent1>
      <a:accent2>
        <a:srgbClr val="80CFEF"/>
      </a:accent2>
      <a:accent3>
        <a:srgbClr val="78BE20"/>
      </a:accent3>
      <a:accent4>
        <a:srgbClr val="BCDF90"/>
      </a:accent4>
      <a:accent5>
        <a:srgbClr val="FFD100"/>
      </a:accent5>
      <a:accent6>
        <a:srgbClr val="FFE880"/>
      </a:accent6>
      <a:hlink>
        <a:srgbClr val="000000"/>
      </a:hlink>
      <a:folHlink>
        <a:srgbClr val="000000"/>
      </a:folHlink>
    </a:clrScheme>
    <a:fontScheme name="Stora En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a Enso_wide" id="{4D054956-46ED-4318-AFA1-9AF9C1974C6C}" vid="{544D892F-BB43-4244-BE04-67DD02B2B9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35934187160C4CAB4483706C249DD8" ma:contentTypeVersion="10" ma:contentTypeDescription="Create a new document." ma:contentTypeScope="" ma:versionID="c6880c02c81f146d74249b069cd702ab">
  <xsd:schema xmlns:xsd="http://www.w3.org/2001/XMLSchema" xmlns:xs="http://www.w3.org/2001/XMLSchema" xmlns:p="http://schemas.microsoft.com/office/2006/metadata/properties" xmlns:ns3="29f3033c-3d6d-4365-844d-c70571c8e02e" targetNamespace="http://schemas.microsoft.com/office/2006/metadata/properties" ma:root="true" ma:fieldsID="4830d71293983b3dc91527b0b1226590" ns3:_="">
    <xsd:import namespace="29f3033c-3d6d-4365-844d-c70571c8e02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f3033c-3d6d-4365-844d-c70571c8e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412C85-C2DA-4C1F-A79E-4677AF2FCC7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A6C40C9-016F-49D2-A09A-833502A097EB}">
  <ds:schemaRefs>
    <ds:schemaRef ds:uri="http://schemas.microsoft.com/sharepoint/v3/contenttype/forms"/>
  </ds:schemaRefs>
</ds:datastoreItem>
</file>

<file path=customXml/itemProps3.xml><?xml version="1.0" encoding="utf-8"?>
<ds:datastoreItem xmlns:ds="http://schemas.openxmlformats.org/officeDocument/2006/customXml" ds:itemID="{12A7B1F4-78E1-4B6C-89C4-13557882B0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f3033c-3d6d-4365-844d-c70571c8e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8173</TotalTime>
  <Words>1249</Words>
  <Application>Microsoft Office PowerPoint</Application>
  <PresentationFormat>Widescreen</PresentationFormat>
  <Paragraphs>244</Paragraphs>
  <Slides>15</Slides>
  <Notes>14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vt:i4>
      </vt:variant>
    </vt:vector>
  </HeadingPairs>
  <TitlesOfParts>
    <vt:vector size="19" baseType="lpstr">
      <vt:lpstr>Arial</vt:lpstr>
      <vt:lpstr>Calibri</vt:lpstr>
      <vt:lpstr>Stora Enso</vt:lpstr>
      <vt:lpstr>1_Stora Enso</vt:lpstr>
      <vt:lpstr>AAP STANDARTAS (Asmeninių Apsaugos Priemonių reikalavimai miško darbams)   </vt:lpstr>
      <vt:lpstr>AAP taisyklės Forest Divizijos veikloje</vt:lpstr>
      <vt:lpstr>PowerPoint Presentation</vt:lpstr>
      <vt:lpstr>AAP ATLIEKANT MIŠKO KIRTIMO DARBUS</vt:lpstr>
      <vt:lpstr>PowerPoint Presentation</vt:lpstr>
      <vt:lpstr>AAP LOGISTIKOJE</vt:lpstr>
      <vt:lpstr>PowerPoint Presentation</vt:lpstr>
      <vt:lpstr>AAP LAUKO DARBAMS, INVENTORIZACIJAI, PLANAVIMO DARBAMS</vt:lpstr>
      <vt:lpstr>PowerPoint Presentation</vt:lpstr>
      <vt:lpstr>AAP LANKANTIS MIŠKO VALDOJE</vt:lpstr>
      <vt:lpstr>PowerPoint Presentation</vt:lpstr>
      <vt:lpstr>AAP TERMINALUOSE</vt:lpstr>
      <vt:lpstr>PowerPoint Presentation</vt:lpstr>
      <vt:lpstr>Kitos saugos gairės ir rekomendacijos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(PPE) STANDARD for Forest Operations</dc:title>
  <dc:creator>Mettala, Juha</dc:creator>
  <cp:lastModifiedBy>Kuusk, Margus</cp:lastModifiedBy>
  <cp:revision>71</cp:revision>
  <dcterms:created xsi:type="dcterms:W3CDTF">2021-04-28T20:34:12Z</dcterms:created>
  <dcterms:modified xsi:type="dcterms:W3CDTF">2022-02-23T08:30:46Z</dcterms:modified>
</cp:coreProperties>
</file>